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theme/theme3.xml" ContentType="application/vnd.openxmlformats-officedocument.theme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diagrams/layout4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Default Extension="gif" ContentType="image/gif"/>
  <Default Extension="vml" ContentType="application/vnd.openxmlformats-officedocument.vmlDrawing"/>
  <Default Extension="xlsx" ContentType="application/vnd.openxmlformats-officedocument.spreadsheetml.sheet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charts/chart1.xml" ContentType="application/vnd.openxmlformats-officedocument.drawingml.char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diagrams/colors2.xml" ContentType="application/vnd.openxmlformats-officedocument.drawingml.diagramColors+xml"/>
  <Override PartName="/ppt/diagrams/drawing3.xml" ContentType="application/vnd.ms-office.drawingml.diagramDrawing+xml"/>
  <Default Extension="bin" ContentType="application/vnd.openxmlformats-officedocument.oleObject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drawings/drawing1.xml" ContentType="application/vnd.openxmlformats-officedocument.drawingml.chartshapes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Default Extension="jpeg" ContentType="image/jpeg"/>
  <Override PartName="/ppt/diagrams/quickStyle1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8" r:id="rId2"/>
    <p:sldId id="345" r:id="rId3"/>
    <p:sldId id="346" r:id="rId4"/>
    <p:sldId id="333" r:id="rId5"/>
    <p:sldId id="347" r:id="rId6"/>
    <p:sldId id="335" r:id="rId7"/>
    <p:sldId id="334" r:id="rId8"/>
    <p:sldId id="336" r:id="rId9"/>
    <p:sldId id="337" r:id="rId10"/>
    <p:sldId id="338" r:id="rId11"/>
  </p:sldIdLst>
  <p:sldSz cx="9144000" cy="6858000" type="screen4x3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DEDE"/>
    <a:srgbClr val="A50021"/>
    <a:srgbClr val="FF5050"/>
    <a:srgbClr val="F2F2F2"/>
    <a:srgbClr val="6C0015"/>
    <a:srgbClr val="92001C"/>
  </p:clrMru>
</p:presentationPr>
</file>

<file path=ppt/tableStyles.xml><?xml version="1.0" encoding="utf-8"?>
<a:tblStyleLst xmlns:a="http://schemas.openxmlformats.org/drawingml/2006/main" def="{5C22544A-7EE6-4342-B048-85BDC9FD1C3A}"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86" autoAdjust="0"/>
    <p:restoredTop sz="88815" autoAdjust="0"/>
  </p:normalViewPr>
  <p:slideViewPr>
    <p:cSldViewPr>
      <p:cViewPr>
        <p:scale>
          <a:sx n="66" d="100"/>
          <a:sy n="66" d="100"/>
        </p:scale>
        <p:origin x="-68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14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192" y="-9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Office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6"/>
  <c:chart>
    <c:autoTitleDeleted val="1"/>
    <c:plotArea>
      <c:layout/>
      <c:ofPieChart>
        <c:ofPieType val="pie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1st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35</c:v>
                </c:pt>
                <c:pt idx="2">
                  <c:v>17</c:v>
                </c:pt>
                <c:pt idx="3">
                  <c:v>48</c:v>
                </c:pt>
              </c:numCache>
            </c:numRef>
          </c:val>
        </c:ser>
        <c:gapWidth val="100"/>
        <c:secondPieSize val="75"/>
        <c:serLines/>
      </c:ofPieChart>
    </c:plotArea>
    <c:plotVisOnly val="1"/>
  </c:chart>
  <c:txPr>
    <a:bodyPr/>
    <a:lstStyle/>
    <a:p>
      <a:pPr>
        <a:defRPr sz="1800"/>
      </a:pPr>
      <a:endParaRPr lang="en-US"/>
    </a:p>
  </c:txPr>
  <c:externalData r:id="rId1"/>
  <c:userShapes r:id="rId2"/>
</c:chartSpac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AB5C01-92B5-484B-82E5-ADA8E2C32A59}" type="doc">
      <dgm:prSet loTypeId="urn:microsoft.com/office/officeart/2005/8/layout/hList2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85D624D-3B11-42D7-A49F-E0C23E994EAA}">
      <dgm:prSet phldrT="[Text]" custT="1"/>
      <dgm:spPr/>
      <dgm:t>
        <a:bodyPr/>
        <a:lstStyle/>
        <a:p>
          <a:r>
            <a:rPr lang="en-US" sz="1800" b="1" dirty="0" smtClean="0">
              <a:latin typeface="Garamond" pitchFamily="18" charset="0"/>
            </a:rPr>
            <a:t>Sensory Deficit</a:t>
          </a:r>
          <a:endParaRPr lang="en-US" sz="1800" b="1" dirty="0">
            <a:latin typeface="Garamond" pitchFamily="18" charset="0"/>
          </a:endParaRPr>
        </a:p>
      </dgm:t>
    </dgm:pt>
    <dgm:pt modelId="{55CF5191-CA09-418A-A0D7-F8B0021F63D0}" type="parTrans" cxnId="{BDB47A02-FF06-475A-9CB0-BAA83CE7E497}">
      <dgm:prSet/>
      <dgm:spPr/>
      <dgm:t>
        <a:bodyPr/>
        <a:lstStyle/>
        <a:p>
          <a:endParaRPr lang="en-US"/>
        </a:p>
      </dgm:t>
    </dgm:pt>
    <dgm:pt modelId="{A935291D-2303-4C0B-A056-8238ACCC8C72}" type="sibTrans" cxnId="{BDB47A02-FF06-475A-9CB0-BAA83CE7E497}">
      <dgm:prSet/>
      <dgm:spPr/>
      <dgm:t>
        <a:bodyPr/>
        <a:lstStyle/>
        <a:p>
          <a:endParaRPr lang="en-US"/>
        </a:p>
      </dgm:t>
    </dgm:pt>
    <dgm:pt modelId="{B5E756D3-450C-4DBE-B74B-E066844D39B5}">
      <dgm:prSet phldrT="[Text]"/>
      <dgm:spPr/>
      <dgm:t>
        <a:bodyPr/>
        <a:lstStyle/>
        <a:p>
          <a:r>
            <a:rPr lang="en-US" dirty="0" smtClean="0">
              <a:latin typeface="Times New Roman" pitchFamily="18" charset="0"/>
              <a:cs typeface="Times New Roman" pitchFamily="18" charset="0"/>
            </a:rPr>
            <a:t>Visual Impairment</a:t>
          </a:r>
          <a:endParaRPr lang="en-US" dirty="0">
            <a:latin typeface="Times New Roman" pitchFamily="18" charset="0"/>
            <a:cs typeface="Times New Roman" pitchFamily="18" charset="0"/>
          </a:endParaRPr>
        </a:p>
      </dgm:t>
    </dgm:pt>
    <dgm:pt modelId="{4F878642-BB23-415E-A308-D87EC7348BFA}" type="parTrans" cxnId="{EABAE1E8-BE1B-49DD-BE0F-40DDAE353C7B}">
      <dgm:prSet/>
      <dgm:spPr/>
      <dgm:t>
        <a:bodyPr/>
        <a:lstStyle/>
        <a:p>
          <a:endParaRPr lang="en-US"/>
        </a:p>
      </dgm:t>
    </dgm:pt>
    <dgm:pt modelId="{73453FD5-C57C-4443-A959-6771447DC8F1}" type="sibTrans" cxnId="{EABAE1E8-BE1B-49DD-BE0F-40DDAE353C7B}">
      <dgm:prSet/>
      <dgm:spPr/>
      <dgm:t>
        <a:bodyPr/>
        <a:lstStyle/>
        <a:p>
          <a:endParaRPr lang="en-US"/>
        </a:p>
      </dgm:t>
    </dgm:pt>
    <dgm:pt modelId="{38CF2801-18C7-446A-BF58-470B2E8181A1}">
      <dgm:prSet phldrT="[Text]"/>
      <dgm:spPr/>
      <dgm:t>
        <a:bodyPr/>
        <a:lstStyle/>
        <a:p>
          <a:r>
            <a:rPr lang="en-US" dirty="0" smtClean="0">
              <a:latin typeface="Times New Roman" pitchFamily="18" charset="0"/>
              <a:cs typeface="Times New Roman" pitchFamily="18" charset="0"/>
            </a:rPr>
            <a:t>Blindness</a:t>
          </a:r>
          <a:endParaRPr lang="en-US" dirty="0">
            <a:latin typeface="Times New Roman" pitchFamily="18" charset="0"/>
            <a:cs typeface="Times New Roman" pitchFamily="18" charset="0"/>
          </a:endParaRPr>
        </a:p>
      </dgm:t>
    </dgm:pt>
    <dgm:pt modelId="{B3B379AF-38CF-46DA-8F7B-3A84A00BE86E}" type="parTrans" cxnId="{819623D3-4D55-4A47-95D4-218218643964}">
      <dgm:prSet/>
      <dgm:spPr/>
      <dgm:t>
        <a:bodyPr/>
        <a:lstStyle/>
        <a:p>
          <a:endParaRPr lang="en-US"/>
        </a:p>
      </dgm:t>
    </dgm:pt>
    <dgm:pt modelId="{C9F949C8-675C-46C9-8851-DF17DD145B34}" type="sibTrans" cxnId="{819623D3-4D55-4A47-95D4-218218643964}">
      <dgm:prSet/>
      <dgm:spPr/>
      <dgm:t>
        <a:bodyPr/>
        <a:lstStyle/>
        <a:p>
          <a:endParaRPr lang="en-US"/>
        </a:p>
      </dgm:t>
    </dgm:pt>
    <dgm:pt modelId="{A48C2DD3-1C4A-4134-A4AE-5ED6FA5B3096}">
      <dgm:prSet phldrT="[Text]"/>
      <dgm:spPr/>
      <dgm:t>
        <a:bodyPr/>
        <a:lstStyle/>
        <a:p>
          <a:endParaRPr lang="en-US" dirty="0"/>
        </a:p>
      </dgm:t>
    </dgm:pt>
    <dgm:pt modelId="{233418CA-7564-4A29-8398-7F9C518CC7E2}" type="parTrans" cxnId="{5D530849-8972-49D8-BA15-0B0023FEE3A7}">
      <dgm:prSet/>
      <dgm:spPr/>
      <dgm:t>
        <a:bodyPr/>
        <a:lstStyle/>
        <a:p>
          <a:endParaRPr lang="en-US"/>
        </a:p>
      </dgm:t>
    </dgm:pt>
    <dgm:pt modelId="{0E0F88D7-2446-43AF-BF56-53830628B95D}" type="sibTrans" cxnId="{5D530849-8972-49D8-BA15-0B0023FEE3A7}">
      <dgm:prSet/>
      <dgm:spPr/>
      <dgm:t>
        <a:bodyPr/>
        <a:lstStyle/>
        <a:p>
          <a:endParaRPr lang="en-US"/>
        </a:p>
      </dgm:t>
    </dgm:pt>
    <dgm:pt modelId="{5E744786-26F9-486F-8BF1-91900E1B3C1E}">
      <dgm:prSet phldrT="[Text]"/>
      <dgm:spPr/>
      <dgm:t>
        <a:bodyPr/>
        <a:lstStyle/>
        <a:p>
          <a:endParaRPr lang="en-US" dirty="0"/>
        </a:p>
      </dgm:t>
    </dgm:pt>
    <dgm:pt modelId="{9896622B-5AD1-4C1E-8C3E-82C079B969C6}" type="parTrans" cxnId="{18556959-E6CA-4887-815D-5D177B502D82}">
      <dgm:prSet/>
      <dgm:spPr/>
      <dgm:t>
        <a:bodyPr/>
        <a:lstStyle/>
        <a:p>
          <a:endParaRPr lang="en-US"/>
        </a:p>
      </dgm:t>
    </dgm:pt>
    <dgm:pt modelId="{3A72A529-0531-4CC1-ABA4-351CC8DCDCC2}" type="sibTrans" cxnId="{18556959-E6CA-4887-815D-5D177B502D82}">
      <dgm:prSet/>
      <dgm:spPr/>
      <dgm:t>
        <a:bodyPr/>
        <a:lstStyle/>
        <a:p>
          <a:endParaRPr lang="en-US"/>
        </a:p>
      </dgm:t>
    </dgm:pt>
    <dgm:pt modelId="{41427A54-1EC6-498C-9240-839AC14ED5B7}">
      <dgm:prSet phldrT="[Text]"/>
      <dgm:spPr/>
      <dgm:t>
        <a:bodyPr/>
        <a:lstStyle/>
        <a:p>
          <a:r>
            <a:rPr lang="en-US" dirty="0" smtClean="0">
              <a:latin typeface="Times New Roman" pitchFamily="18" charset="0"/>
              <a:cs typeface="Times New Roman" pitchFamily="18" charset="0"/>
            </a:rPr>
            <a:t>Low Vision</a:t>
          </a:r>
          <a:endParaRPr lang="en-US" dirty="0">
            <a:latin typeface="Times New Roman" pitchFamily="18" charset="0"/>
            <a:cs typeface="Times New Roman" pitchFamily="18" charset="0"/>
          </a:endParaRPr>
        </a:p>
      </dgm:t>
    </dgm:pt>
    <dgm:pt modelId="{9FB72059-7427-4534-8069-FBB8B9FA27ED}" type="parTrans" cxnId="{5C458189-769C-4653-A5BA-49D854F71AB7}">
      <dgm:prSet/>
      <dgm:spPr/>
      <dgm:t>
        <a:bodyPr/>
        <a:lstStyle/>
        <a:p>
          <a:endParaRPr lang="en-US"/>
        </a:p>
      </dgm:t>
    </dgm:pt>
    <dgm:pt modelId="{593BAC1B-EA23-4960-865F-A6EB772249E0}" type="sibTrans" cxnId="{5C458189-769C-4653-A5BA-49D854F71AB7}">
      <dgm:prSet/>
      <dgm:spPr/>
      <dgm:t>
        <a:bodyPr/>
        <a:lstStyle/>
        <a:p>
          <a:endParaRPr lang="en-US"/>
        </a:p>
      </dgm:t>
    </dgm:pt>
    <dgm:pt modelId="{E30E93F2-3CF2-422D-AE59-ECA21C76A7A7}">
      <dgm:prSet phldrT="[Text]"/>
      <dgm:spPr/>
      <dgm:t>
        <a:bodyPr/>
        <a:lstStyle/>
        <a:p>
          <a:endParaRPr lang="en-US" dirty="0"/>
        </a:p>
      </dgm:t>
    </dgm:pt>
    <dgm:pt modelId="{00D27F5D-41AA-4DD8-9003-F84695DFC6C5}" type="parTrans" cxnId="{FB1C3A75-1997-4506-9EB9-1C8E845598DA}">
      <dgm:prSet/>
      <dgm:spPr/>
      <dgm:t>
        <a:bodyPr/>
        <a:lstStyle/>
        <a:p>
          <a:endParaRPr lang="en-US"/>
        </a:p>
      </dgm:t>
    </dgm:pt>
    <dgm:pt modelId="{DEB7B2C0-3F49-4BB1-9C67-E69FBB806272}" type="sibTrans" cxnId="{FB1C3A75-1997-4506-9EB9-1C8E845598DA}">
      <dgm:prSet/>
      <dgm:spPr/>
      <dgm:t>
        <a:bodyPr/>
        <a:lstStyle/>
        <a:p>
          <a:endParaRPr lang="en-US"/>
        </a:p>
      </dgm:t>
    </dgm:pt>
    <dgm:pt modelId="{915A1C5B-036C-4BD5-9A21-6757A2E040D8}" type="pres">
      <dgm:prSet presAssocID="{84AB5C01-92B5-484B-82E5-ADA8E2C32A59}" presName="linearFlow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0659B18-ED2F-46DD-B2BA-5E1BFBC01BCF}" type="pres">
      <dgm:prSet presAssocID="{785D624D-3B11-42D7-A49F-E0C23E994EAA}" presName="compositeNode" presStyleCnt="0">
        <dgm:presLayoutVars>
          <dgm:bulletEnabled val="1"/>
        </dgm:presLayoutVars>
      </dgm:prSet>
      <dgm:spPr/>
    </dgm:pt>
    <dgm:pt modelId="{F9BB6975-B5A7-4BA6-BE7D-5FB82660E147}" type="pres">
      <dgm:prSet presAssocID="{785D624D-3B11-42D7-A49F-E0C23E994EAA}" presName="image" presStyleLbl="fgImgPlace1" presStyleIdx="0" presStyleCnt="1" custScaleX="110343" custScaleY="94096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A80210E9-6629-4F52-83A5-4981B1B6A08A}" type="pres">
      <dgm:prSet presAssocID="{785D624D-3B11-42D7-A49F-E0C23E994EAA}" presName="child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FDE75F-B380-43A5-9324-D977D1EACBAE}" type="pres">
      <dgm:prSet presAssocID="{785D624D-3B11-42D7-A49F-E0C23E994EAA}" presName="parentNode" presStyleLbl="revTx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8556959-E6CA-4887-815D-5D177B502D82}" srcId="{785D624D-3B11-42D7-A49F-E0C23E994EAA}" destId="{5E744786-26F9-486F-8BF1-91900E1B3C1E}" srcOrd="4" destOrd="0" parTransId="{9896622B-5AD1-4C1E-8C3E-82C079B969C6}" sibTransId="{3A72A529-0531-4CC1-ABA4-351CC8DCDCC2}"/>
    <dgm:cxn modelId="{D9CA6CA6-CDDD-4F12-9776-8CB0939D0EA7}" type="presOf" srcId="{E30E93F2-3CF2-422D-AE59-ECA21C76A7A7}" destId="{A80210E9-6629-4F52-83A5-4981B1B6A08A}" srcOrd="0" destOrd="3" presId="urn:microsoft.com/office/officeart/2005/8/layout/hList2"/>
    <dgm:cxn modelId="{F62E7AAB-0A30-4FED-8153-947865F98BF7}" type="presOf" srcId="{A48C2DD3-1C4A-4134-A4AE-5ED6FA5B3096}" destId="{A80210E9-6629-4F52-83A5-4981B1B6A08A}" srcOrd="0" destOrd="5" presId="urn:microsoft.com/office/officeart/2005/8/layout/hList2"/>
    <dgm:cxn modelId="{55AF7E7D-63D6-4C53-AC57-40D8F2CF9FE9}" type="presOf" srcId="{41427A54-1EC6-498C-9240-839AC14ED5B7}" destId="{A80210E9-6629-4F52-83A5-4981B1B6A08A}" srcOrd="0" destOrd="1" presId="urn:microsoft.com/office/officeart/2005/8/layout/hList2"/>
    <dgm:cxn modelId="{FB1C3A75-1997-4506-9EB9-1C8E845598DA}" srcId="{785D624D-3B11-42D7-A49F-E0C23E994EAA}" destId="{E30E93F2-3CF2-422D-AE59-ECA21C76A7A7}" srcOrd="3" destOrd="0" parTransId="{00D27F5D-41AA-4DD8-9003-F84695DFC6C5}" sibTransId="{DEB7B2C0-3F49-4BB1-9C67-E69FBB806272}"/>
    <dgm:cxn modelId="{F33835A5-7B85-4D40-8844-4C6999CF3A09}" type="presOf" srcId="{5E744786-26F9-486F-8BF1-91900E1B3C1E}" destId="{A80210E9-6629-4F52-83A5-4981B1B6A08A}" srcOrd="0" destOrd="4" presId="urn:microsoft.com/office/officeart/2005/8/layout/hList2"/>
    <dgm:cxn modelId="{BDB47A02-FF06-475A-9CB0-BAA83CE7E497}" srcId="{84AB5C01-92B5-484B-82E5-ADA8E2C32A59}" destId="{785D624D-3B11-42D7-A49F-E0C23E994EAA}" srcOrd="0" destOrd="0" parTransId="{55CF5191-CA09-418A-A0D7-F8B0021F63D0}" sibTransId="{A935291D-2303-4C0B-A056-8238ACCC8C72}"/>
    <dgm:cxn modelId="{7EDA6F6A-2C77-490F-8928-E386A4A55C75}" type="presOf" srcId="{785D624D-3B11-42D7-A49F-E0C23E994EAA}" destId="{EEFDE75F-B380-43A5-9324-D977D1EACBAE}" srcOrd="0" destOrd="0" presId="urn:microsoft.com/office/officeart/2005/8/layout/hList2"/>
    <dgm:cxn modelId="{80102C8B-1FD7-4CCC-9ACF-AF58759A63FC}" type="presOf" srcId="{38CF2801-18C7-446A-BF58-470B2E8181A1}" destId="{A80210E9-6629-4F52-83A5-4981B1B6A08A}" srcOrd="0" destOrd="2" presId="urn:microsoft.com/office/officeart/2005/8/layout/hList2"/>
    <dgm:cxn modelId="{F70AEC43-D55D-4263-83D2-6B172D602C77}" type="presOf" srcId="{84AB5C01-92B5-484B-82E5-ADA8E2C32A59}" destId="{915A1C5B-036C-4BD5-9A21-6757A2E040D8}" srcOrd="0" destOrd="0" presId="urn:microsoft.com/office/officeart/2005/8/layout/hList2"/>
    <dgm:cxn modelId="{F4A5A435-73BE-4B8B-BEDC-1A987F01CE98}" type="presOf" srcId="{B5E756D3-450C-4DBE-B74B-E066844D39B5}" destId="{A80210E9-6629-4F52-83A5-4981B1B6A08A}" srcOrd="0" destOrd="0" presId="urn:microsoft.com/office/officeart/2005/8/layout/hList2"/>
    <dgm:cxn modelId="{5C458189-769C-4653-A5BA-49D854F71AB7}" srcId="{785D624D-3B11-42D7-A49F-E0C23E994EAA}" destId="{41427A54-1EC6-498C-9240-839AC14ED5B7}" srcOrd="1" destOrd="0" parTransId="{9FB72059-7427-4534-8069-FBB8B9FA27ED}" sibTransId="{593BAC1B-EA23-4960-865F-A6EB772249E0}"/>
    <dgm:cxn modelId="{819623D3-4D55-4A47-95D4-218218643964}" srcId="{785D624D-3B11-42D7-A49F-E0C23E994EAA}" destId="{38CF2801-18C7-446A-BF58-470B2E8181A1}" srcOrd="2" destOrd="0" parTransId="{B3B379AF-38CF-46DA-8F7B-3A84A00BE86E}" sibTransId="{C9F949C8-675C-46C9-8851-DF17DD145B34}"/>
    <dgm:cxn modelId="{5D530849-8972-49D8-BA15-0B0023FEE3A7}" srcId="{785D624D-3B11-42D7-A49F-E0C23E994EAA}" destId="{A48C2DD3-1C4A-4134-A4AE-5ED6FA5B3096}" srcOrd="5" destOrd="0" parTransId="{233418CA-7564-4A29-8398-7F9C518CC7E2}" sibTransId="{0E0F88D7-2446-43AF-BF56-53830628B95D}"/>
    <dgm:cxn modelId="{EABAE1E8-BE1B-49DD-BE0F-40DDAE353C7B}" srcId="{785D624D-3B11-42D7-A49F-E0C23E994EAA}" destId="{B5E756D3-450C-4DBE-B74B-E066844D39B5}" srcOrd="0" destOrd="0" parTransId="{4F878642-BB23-415E-A308-D87EC7348BFA}" sibTransId="{73453FD5-C57C-4443-A959-6771447DC8F1}"/>
    <dgm:cxn modelId="{640DA0CA-C484-4C4F-88EE-001F333B6EB7}" type="presParOf" srcId="{915A1C5B-036C-4BD5-9A21-6757A2E040D8}" destId="{A0659B18-ED2F-46DD-B2BA-5E1BFBC01BCF}" srcOrd="0" destOrd="0" presId="urn:microsoft.com/office/officeart/2005/8/layout/hList2"/>
    <dgm:cxn modelId="{EBDBEBBF-F0F8-481F-97F0-F9BAE12BA625}" type="presParOf" srcId="{A0659B18-ED2F-46DD-B2BA-5E1BFBC01BCF}" destId="{F9BB6975-B5A7-4BA6-BE7D-5FB82660E147}" srcOrd="0" destOrd="0" presId="urn:microsoft.com/office/officeart/2005/8/layout/hList2"/>
    <dgm:cxn modelId="{D713F166-59A0-4682-9695-C3CA1667C835}" type="presParOf" srcId="{A0659B18-ED2F-46DD-B2BA-5E1BFBC01BCF}" destId="{A80210E9-6629-4F52-83A5-4981B1B6A08A}" srcOrd="1" destOrd="0" presId="urn:microsoft.com/office/officeart/2005/8/layout/hList2"/>
    <dgm:cxn modelId="{5DCCC0A1-09DC-494C-BFEB-34046AE6FA91}" type="presParOf" srcId="{A0659B18-ED2F-46DD-B2BA-5E1BFBC01BCF}" destId="{EEFDE75F-B380-43A5-9324-D977D1EACBAE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EFBD76-4C4D-4931-A39A-13F4DEBBF08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D8AC2CD-F499-4BC5-87DD-F8629E0A9BB4}">
      <dgm:prSet phldrT="[Text]"/>
      <dgm:spPr/>
      <dgm:t>
        <a:bodyPr/>
        <a:lstStyle/>
        <a:p>
          <a:r>
            <a:rPr lang="en-US" dirty="0" smtClean="0">
              <a:latin typeface="Times New Roman" pitchFamily="18" charset="0"/>
              <a:cs typeface="Times New Roman" pitchFamily="18" charset="0"/>
            </a:rPr>
            <a:t>Communication Environment</a:t>
          </a:r>
          <a:endParaRPr lang="en-US" dirty="0">
            <a:latin typeface="Times New Roman" pitchFamily="18" charset="0"/>
            <a:cs typeface="Times New Roman" pitchFamily="18" charset="0"/>
          </a:endParaRPr>
        </a:p>
      </dgm:t>
    </dgm:pt>
    <dgm:pt modelId="{BC03F501-1416-4B58-B47A-9B57B4A59832}" type="parTrans" cxnId="{175192FF-1CB7-439D-AA13-350BB14783B0}">
      <dgm:prSet/>
      <dgm:spPr/>
      <dgm:t>
        <a:bodyPr/>
        <a:lstStyle/>
        <a:p>
          <a:endParaRPr lang="en-US"/>
        </a:p>
      </dgm:t>
    </dgm:pt>
    <dgm:pt modelId="{D0DE47A7-DF99-4C60-BB4F-3DD4DE3A5126}" type="sibTrans" cxnId="{175192FF-1CB7-439D-AA13-350BB14783B0}">
      <dgm:prSet/>
      <dgm:spPr/>
      <dgm:t>
        <a:bodyPr/>
        <a:lstStyle/>
        <a:p>
          <a:endParaRPr lang="en-US"/>
        </a:p>
      </dgm:t>
    </dgm:pt>
    <dgm:pt modelId="{69DD3B47-7829-4C15-A32E-9E7B2BE31B63}">
      <dgm:prSet phldrT="[Text]"/>
      <dgm:spPr/>
      <dgm:t>
        <a:bodyPr/>
        <a:lstStyle/>
        <a:p>
          <a:r>
            <a:rPr lang="en-US" dirty="0" smtClean="0">
              <a:latin typeface="Times New Roman" pitchFamily="18" charset="0"/>
              <a:cs typeface="Times New Roman" pitchFamily="18" charset="0"/>
            </a:rPr>
            <a:t>Physical Attributes of the Partner</a:t>
          </a:r>
          <a:endParaRPr lang="en-US" dirty="0">
            <a:latin typeface="Times New Roman" pitchFamily="18" charset="0"/>
            <a:cs typeface="Times New Roman" pitchFamily="18" charset="0"/>
          </a:endParaRPr>
        </a:p>
      </dgm:t>
    </dgm:pt>
    <dgm:pt modelId="{BE64E689-BD80-4450-B43F-24DF5EF906DF}" type="parTrans" cxnId="{E923E09A-310D-4D6F-8037-6587EBF7354B}">
      <dgm:prSet/>
      <dgm:spPr/>
      <dgm:t>
        <a:bodyPr/>
        <a:lstStyle/>
        <a:p>
          <a:endParaRPr lang="en-US"/>
        </a:p>
      </dgm:t>
    </dgm:pt>
    <dgm:pt modelId="{9461AB60-2D38-4145-B44B-52480CA7D5CA}" type="sibTrans" cxnId="{E923E09A-310D-4D6F-8037-6587EBF7354B}">
      <dgm:prSet/>
      <dgm:spPr/>
      <dgm:t>
        <a:bodyPr/>
        <a:lstStyle/>
        <a:p>
          <a:endParaRPr lang="en-US"/>
        </a:p>
      </dgm:t>
    </dgm:pt>
    <dgm:pt modelId="{AFCD6E9C-E999-4D5D-B605-B764D691FC30}">
      <dgm:prSet phldrT="[Text]"/>
      <dgm:spPr/>
      <dgm:t>
        <a:bodyPr/>
        <a:lstStyle/>
        <a:p>
          <a:r>
            <a:rPr lang="en-US" dirty="0" smtClean="0">
              <a:latin typeface="Times New Roman" pitchFamily="18" charset="0"/>
              <a:cs typeface="Times New Roman" pitchFamily="18" charset="0"/>
            </a:rPr>
            <a:t>Behavior of the partner</a:t>
          </a:r>
          <a:endParaRPr lang="en-US" dirty="0">
            <a:latin typeface="Times New Roman" pitchFamily="18" charset="0"/>
            <a:cs typeface="Times New Roman" pitchFamily="18" charset="0"/>
          </a:endParaRPr>
        </a:p>
      </dgm:t>
    </dgm:pt>
    <dgm:pt modelId="{7ECE23F0-4117-4352-8EFE-80C99CF44F62}" type="parTrans" cxnId="{FC0AD732-62B7-4047-9C4F-F4AFE905BF2B}">
      <dgm:prSet/>
      <dgm:spPr/>
      <dgm:t>
        <a:bodyPr/>
        <a:lstStyle/>
        <a:p>
          <a:endParaRPr lang="en-US"/>
        </a:p>
      </dgm:t>
    </dgm:pt>
    <dgm:pt modelId="{7CC7B665-C201-49A1-9D86-4C566FAFD627}" type="sibTrans" cxnId="{FC0AD732-62B7-4047-9C4F-F4AFE905BF2B}">
      <dgm:prSet/>
      <dgm:spPr/>
      <dgm:t>
        <a:bodyPr/>
        <a:lstStyle/>
        <a:p>
          <a:endParaRPr lang="en-US"/>
        </a:p>
      </dgm:t>
    </dgm:pt>
    <dgm:pt modelId="{6C81152E-394C-436B-B6BC-800C4AEB00B2}" type="pres">
      <dgm:prSet presAssocID="{9CEFBD76-4C4D-4931-A39A-13F4DEBBF08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FC02A00-A7DF-4ED1-B79B-12AAFAB470A1}" type="pres">
      <dgm:prSet presAssocID="{AD8AC2CD-F499-4BC5-87DD-F8629E0A9BB4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4CDC3C-4558-464B-AA6A-A8A605A35D42}" type="pres">
      <dgm:prSet presAssocID="{D0DE47A7-DF99-4C60-BB4F-3DD4DE3A5126}" presName="spacer" presStyleCnt="0"/>
      <dgm:spPr/>
    </dgm:pt>
    <dgm:pt modelId="{608F6765-047F-4451-857C-C166311AAF76}" type="pres">
      <dgm:prSet presAssocID="{69DD3B47-7829-4C15-A32E-9E7B2BE31B63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2283F1-66C8-4F3F-ACAE-643100A236DD}" type="pres">
      <dgm:prSet presAssocID="{9461AB60-2D38-4145-B44B-52480CA7D5CA}" presName="spacer" presStyleCnt="0"/>
      <dgm:spPr/>
    </dgm:pt>
    <dgm:pt modelId="{FC3BEC07-2BD4-45B5-B771-1ADDE70866E8}" type="pres">
      <dgm:prSet presAssocID="{AFCD6E9C-E999-4D5D-B605-B764D691FC3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923E09A-310D-4D6F-8037-6587EBF7354B}" srcId="{9CEFBD76-4C4D-4931-A39A-13F4DEBBF08E}" destId="{69DD3B47-7829-4C15-A32E-9E7B2BE31B63}" srcOrd="1" destOrd="0" parTransId="{BE64E689-BD80-4450-B43F-24DF5EF906DF}" sibTransId="{9461AB60-2D38-4145-B44B-52480CA7D5CA}"/>
    <dgm:cxn modelId="{CA5DBB1C-3709-4F7B-9044-80AC38A3B6D1}" type="presOf" srcId="{9CEFBD76-4C4D-4931-A39A-13F4DEBBF08E}" destId="{6C81152E-394C-436B-B6BC-800C4AEB00B2}" srcOrd="0" destOrd="0" presId="urn:microsoft.com/office/officeart/2005/8/layout/vList2"/>
    <dgm:cxn modelId="{41A8FB4E-77E0-46EE-9408-B4F2D4FDAF30}" type="presOf" srcId="{69DD3B47-7829-4C15-A32E-9E7B2BE31B63}" destId="{608F6765-047F-4451-857C-C166311AAF76}" srcOrd="0" destOrd="0" presId="urn:microsoft.com/office/officeart/2005/8/layout/vList2"/>
    <dgm:cxn modelId="{78A4028C-51F7-48FD-ACF9-A18401F803B4}" type="presOf" srcId="{AFCD6E9C-E999-4D5D-B605-B764D691FC30}" destId="{FC3BEC07-2BD4-45B5-B771-1ADDE70866E8}" srcOrd="0" destOrd="0" presId="urn:microsoft.com/office/officeart/2005/8/layout/vList2"/>
    <dgm:cxn modelId="{175192FF-1CB7-439D-AA13-350BB14783B0}" srcId="{9CEFBD76-4C4D-4931-A39A-13F4DEBBF08E}" destId="{AD8AC2CD-F499-4BC5-87DD-F8629E0A9BB4}" srcOrd="0" destOrd="0" parTransId="{BC03F501-1416-4B58-B47A-9B57B4A59832}" sibTransId="{D0DE47A7-DF99-4C60-BB4F-3DD4DE3A5126}"/>
    <dgm:cxn modelId="{1BC2DA70-C1C6-41B6-B93E-ED6C50ECB158}" type="presOf" srcId="{AD8AC2CD-F499-4BC5-87DD-F8629E0A9BB4}" destId="{4FC02A00-A7DF-4ED1-B79B-12AAFAB470A1}" srcOrd="0" destOrd="0" presId="urn:microsoft.com/office/officeart/2005/8/layout/vList2"/>
    <dgm:cxn modelId="{FC0AD732-62B7-4047-9C4F-F4AFE905BF2B}" srcId="{9CEFBD76-4C4D-4931-A39A-13F4DEBBF08E}" destId="{AFCD6E9C-E999-4D5D-B605-B764D691FC30}" srcOrd="2" destOrd="0" parTransId="{7ECE23F0-4117-4352-8EFE-80C99CF44F62}" sibTransId="{7CC7B665-C201-49A1-9D86-4C566FAFD627}"/>
    <dgm:cxn modelId="{F58293AC-8157-44BE-A9D4-9D6A460E683A}" type="presParOf" srcId="{6C81152E-394C-436B-B6BC-800C4AEB00B2}" destId="{4FC02A00-A7DF-4ED1-B79B-12AAFAB470A1}" srcOrd="0" destOrd="0" presId="urn:microsoft.com/office/officeart/2005/8/layout/vList2"/>
    <dgm:cxn modelId="{7F7BCE03-F32A-451B-AE9A-6A7850BCBDEF}" type="presParOf" srcId="{6C81152E-394C-436B-B6BC-800C4AEB00B2}" destId="{2F4CDC3C-4558-464B-AA6A-A8A605A35D42}" srcOrd="1" destOrd="0" presId="urn:microsoft.com/office/officeart/2005/8/layout/vList2"/>
    <dgm:cxn modelId="{86F0C135-0D88-42DF-88F8-7826CE20D490}" type="presParOf" srcId="{6C81152E-394C-436B-B6BC-800C4AEB00B2}" destId="{608F6765-047F-4451-857C-C166311AAF76}" srcOrd="2" destOrd="0" presId="urn:microsoft.com/office/officeart/2005/8/layout/vList2"/>
    <dgm:cxn modelId="{6042F722-B8B9-4496-B6FE-2C702C4C22A0}" type="presParOf" srcId="{6C81152E-394C-436B-B6BC-800C4AEB00B2}" destId="{F82283F1-66C8-4F3F-ACAE-643100A236DD}" srcOrd="3" destOrd="0" presId="urn:microsoft.com/office/officeart/2005/8/layout/vList2"/>
    <dgm:cxn modelId="{8BFF1043-8CFD-487F-BF09-BC9431A85829}" type="presParOf" srcId="{6C81152E-394C-436B-B6BC-800C4AEB00B2}" destId="{FC3BEC07-2BD4-45B5-B771-1ADDE70866E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8ECA219-E1FD-40B1-A916-F8456A201363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50DCF23B-A21E-4972-B663-4CAC3997E6FC}">
      <dgm:prSet phldrT="[Text]"/>
      <dgm:spPr/>
      <dgm:t>
        <a:bodyPr/>
        <a:lstStyle/>
        <a:p>
          <a:r>
            <a:rPr lang="en-US" dirty="0" smtClean="0"/>
            <a:t>Body </a:t>
          </a:r>
          <a:endParaRPr lang="en-US" dirty="0"/>
        </a:p>
      </dgm:t>
    </dgm:pt>
    <dgm:pt modelId="{A1565712-D76A-4B92-A617-1E8370965AA7}" type="parTrans" cxnId="{08AFF5AC-66EB-4B26-A2D6-B3D1F1ADD0A8}">
      <dgm:prSet/>
      <dgm:spPr/>
      <dgm:t>
        <a:bodyPr/>
        <a:lstStyle/>
        <a:p>
          <a:endParaRPr lang="en-US"/>
        </a:p>
      </dgm:t>
    </dgm:pt>
    <dgm:pt modelId="{72810452-FD53-45F8-A99C-DA64ADC4F5CF}" type="sibTrans" cxnId="{08AFF5AC-66EB-4B26-A2D6-B3D1F1ADD0A8}">
      <dgm:prSet/>
      <dgm:spPr/>
      <dgm:t>
        <a:bodyPr/>
        <a:lstStyle/>
        <a:p>
          <a:endParaRPr lang="en-US"/>
        </a:p>
      </dgm:t>
    </dgm:pt>
    <dgm:pt modelId="{52D7EF08-184E-4EF6-946C-1978AB62AF49}">
      <dgm:prSet phldrT="[Text]"/>
      <dgm:spPr/>
      <dgm:t>
        <a:bodyPr/>
        <a:lstStyle/>
        <a:p>
          <a:r>
            <a:rPr lang="en-US" dirty="0" smtClean="0"/>
            <a:t>Posture</a:t>
          </a:r>
          <a:endParaRPr lang="en-US" dirty="0"/>
        </a:p>
      </dgm:t>
    </dgm:pt>
    <dgm:pt modelId="{081649A2-BF4C-4276-88C4-B1236823FC8C}" type="parTrans" cxnId="{F29E0A5F-8F7F-4766-84F8-B3DEE11B9ADC}">
      <dgm:prSet/>
      <dgm:spPr/>
      <dgm:t>
        <a:bodyPr/>
        <a:lstStyle/>
        <a:p>
          <a:endParaRPr lang="en-US"/>
        </a:p>
      </dgm:t>
    </dgm:pt>
    <dgm:pt modelId="{31D68152-3863-4D1F-9F42-7B7F438A997F}" type="sibTrans" cxnId="{F29E0A5F-8F7F-4766-84F8-B3DEE11B9ADC}">
      <dgm:prSet/>
      <dgm:spPr/>
      <dgm:t>
        <a:bodyPr/>
        <a:lstStyle/>
        <a:p>
          <a:endParaRPr lang="en-US"/>
        </a:p>
      </dgm:t>
    </dgm:pt>
    <dgm:pt modelId="{969BC18C-E188-490E-A52A-AFCFC7957AEF}">
      <dgm:prSet phldrT="[Text]"/>
      <dgm:spPr/>
      <dgm:t>
        <a:bodyPr/>
        <a:lstStyle/>
        <a:p>
          <a:r>
            <a:rPr lang="en-US" dirty="0" smtClean="0"/>
            <a:t>Face</a:t>
          </a:r>
          <a:endParaRPr lang="en-US" dirty="0"/>
        </a:p>
      </dgm:t>
    </dgm:pt>
    <dgm:pt modelId="{972E53CE-1D09-4701-A82F-D7D8B0069DFD}" type="parTrans" cxnId="{0DF4C93B-8B13-4280-A019-D44280F1D8C2}">
      <dgm:prSet/>
      <dgm:spPr/>
      <dgm:t>
        <a:bodyPr/>
        <a:lstStyle/>
        <a:p>
          <a:endParaRPr lang="en-US"/>
        </a:p>
      </dgm:t>
    </dgm:pt>
    <dgm:pt modelId="{08866B2D-D124-4D30-B6A7-46DD5B2073BA}" type="sibTrans" cxnId="{0DF4C93B-8B13-4280-A019-D44280F1D8C2}">
      <dgm:prSet/>
      <dgm:spPr/>
      <dgm:t>
        <a:bodyPr/>
        <a:lstStyle/>
        <a:p>
          <a:endParaRPr lang="en-US"/>
        </a:p>
      </dgm:t>
    </dgm:pt>
    <dgm:pt modelId="{4FCA0295-6B1D-4EE0-B375-806DCB247764}">
      <dgm:prSet phldrT="[Text]"/>
      <dgm:spPr/>
      <dgm:t>
        <a:bodyPr/>
        <a:lstStyle/>
        <a:p>
          <a:r>
            <a:rPr lang="en-US" dirty="0" smtClean="0"/>
            <a:t>Expressions</a:t>
          </a:r>
          <a:endParaRPr lang="en-US" dirty="0"/>
        </a:p>
      </dgm:t>
    </dgm:pt>
    <dgm:pt modelId="{BF57B4AD-6580-4363-839C-39A4280CB402}" type="parTrans" cxnId="{47D4FA5E-02F9-4491-81C7-21F0DD8609ED}">
      <dgm:prSet/>
      <dgm:spPr/>
      <dgm:t>
        <a:bodyPr/>
        <a:lstStyle/>
        <a:p>
          <a:endParaRPr lang="en-US"/>
        </a:p>
      </dgm:t>
    </dgm:pt>
    <dgm:pt modelId="{D04F4AD7-858F-4EA2-98FE-CE590D3CAF98}" type="sibTrans" cxnId="{47D4FA5E-02F9-4491-81C7-21F0DD8609ED}">
      <dgm:prSet/>
      <dgm:spPr/>
      <dgm:t>
        <a:bodyPr/>
        <a:lstStyle/>
        <a:p>
          <a:endParaRPr lang="en-US"/>
        </a:p>
      </dgm:t>
    </dgm:pt>
    <dgm:pt modelId="{EFB42C03-1CC2-45EF-AD9A-85EC98A53777}">
      <dgm:prSet phldrT="[Text]"/>
      <dgm:spPr/>
      <dgm:t>
        <a:bodyPr/>
        <a:lstStyle/>
        <a:p>
          <a:r>
            <a:rPr lang="en-US" dirty="0" smtClean="0"/>
            <a:t>Gesture</a:t>
          </a:r>
          <a:endParaRPr lang="en-US" dirty="0"/>
        </a:p>
      </dgm:t>
    </dgm:pt>
    <dgm:pt modelId="{F3FE7EDB-5EC8-4455-A020-2C48DC9798F4}" type="parTrans" cxnId="{58E41069-9757-4067-83A7-BE283AAC87CE}">
      <dgm:prSet/>
      <dgm:spPr/>
      <dgm:t>
        <a:bodyPr/>
        <a:lstStyle/>
        <a:p>
          <a:endParaRPr lang="en-US"/>
        </a:p>
      </dgm:t>
    </dgm:pt>
    <dgm:pt modelId="{629F120C-2ECD-4A1C-8EB7-7CC5E5C67754}" type="sibTrans" cxnId="{58E41069-9757-4067-83A7-BE283AAC87CE}">
      <dgm:prSet/>
      <dgm:spPr/>
      <dgm:t>
        <a:bodyPr/>
        <a:lstStyle/>
        <a:p>
          <a:endParaRPr lang="en-US"/>
        </a:p>
      </dgm:t>
    </dgm:pt>
    <dgm:pt modelId="{C3D867C6-DA19-4DDD-87C3-BB87A5DA7FBC}">
      <dgm:prSet phldrT="[Text]"/>
      <dgm:spPr/>
      <dgm:t>
        <a:bodyPr/>
        <a:lstStyle/>
        <a:p>
          <a:r>
            <a:rPr lang="en-US" dirty="0" smtClean="0"/>
            <a:t>Gestures</a:t>
          </a:r>
          <a:endParaRPr lang="en-US" dirty="0"/>
        </a:p>
      </dgm:t>
    </dgm:pt>
    <dgm:pt modelId="{D255AF8B-40B9-43BC-92F3-AEEF93989AF1}" type="parTrans" cxnId="{466B4577-2796-4B45-834B-F6B91A27B525}">
      <dgm:prSet/>
      <dgm:spPr/>
      <dgm:t>
        <a:bodyPr/>
        <a:lstStyle/>
        <a:p>
          <a:endParaRPr lang="en-US"/>
        </a:p>
      </dgm:t>
    </dgm:pt>
    <dgm:pt modelId="{0C7B07C9-2672-4204-BC53-DF779ED2AC46}" type="sibTrans" cxnId="{466B4577-2796-4B45-834B-F6B91A27B525}">
      <dgm:prSet/>
      <dgm:spPr/>
      <dgm:t>
        <a:bodyPr/>
        <a:lstStyle/>
        <a:p>
          <a:endParaRPr lang="en-US"/>
        </a:p>
      </dgm:t>
    </dgm:pt>
    <dgm:pt modelId="{0954AD93-A864-4A8B-98CD-38887D79823F}">
      <dgm:prSet phldrT="[Text]"/>
      <dgm:spPr/>
      <dgm:t>
        <a:bodyPr/>
        <a:lstStyle/>
        <a:p>
          <a:r>
            <a:rPr lang="en-US" dirty="0" smtClean="0"/>
            <a:t>Eyes</a:t>
          </a:r>
          <a:endParaRPr lang="en-US" dirty="0"/>
        </a:p>
      </dgm:t>
    </dgm:pt>
    <dgm:pt modelId="{819D917C-E4B7-4FCC-B5C2-0FF19EE93951}" type="parTrans" cxnId="{2579187E-7D55-40C6-A094-EA857A0471EB}">
      <dgm:prSet/>
      <dgm:spPr/>
      <dgm:t>
        <a:bodyPr/>
        <a:lstStyle/>
        <a:p>
          <a:endParaRPr lang="en-US"/>
        </a:p>
      </dgm:t>
    </dgm:pt>
    <dgm:pt modelId="{B6DCE0FC-65A4-4FC9-9593-E48C041BF6EB}" type="sibTrans" cxnId="{2579187E-7D55-40C6-A094-EA857A0471EB}">
      <dgm:prSet/>
      <dgm:spPr/>
      <dgm:t>
        <a:bodyPr/>
        <a:lstStyle/>
        <a:p>
          <a:endParaRPr lang="en-US"/>
        </a:p>
      </dgm:t>
    </dgm:pt>
    <dgm:pt modelId="{9BF780F1-441C-4420-AEB1-69340B084C65}" type="pres">
      <dgm:prSet presAssocID="{28ECA219-E1FD-40B1-A916-F8456A20136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B9E4FB-78AB-4C3F-891C-98D66B13165A}" type="pres">
      <dgm:prSet presAssocID="{50DCF23B-A21E-4972-B663-4CAC3997E6FC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14C1DF-C6C5-4FB9-9A36-FF962064E422}" type="pres">
      <dgm:prSet presAssocID="{50DCF23B-A21E-4972-B663-4CAC3997E6FC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3B09F3-C697-44B1-9589-105643C77377}" type="pres">
      <dgm:prSet presAssocID="{969BC18C-E188-490E-A52A-AFCFC7957AEF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4B38FD-B61A-474A-A3ED-ABC6D64C3C05}" type="pres">
      <dgm:prSet presAssocID="{969BC18C-E188-490E-A52A-AFCFC7957AEF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B5FD75-2BE9-4674-9BE3-967AEF875C55}" type="pres">
      <dgm:prSet presAssocID="{0954AD93-A864-4A8B-98CD-38887D79823F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7D4FA5E-02F9-4491-81C7-21F0DD8609ED}" srcId="{969BC18C-E188-490E-A52A-AFCFC7957AEF}" destId="{4FCA0295-6B1D-4EE0-B375-806DCB247764}" srcOrd="0" destOrd="0" parTransId="{BF57B4AD-6580-4363-839C-39A4280CB402}" sibTransId="{D04F4AD7-858F-4EA2-98FE-CE590D3CAF98}"/>
    <dgm:cxn modelId="{4A668CB9-D684-4225-AFE7-D3ADE9382637}" type="presOf" srcId="{4FCA0295-6B1D-4EE0-B375-806DCB247764}" destId="{144B38FD-B61A-474A-A3ED-ABC6D64C3C05}" srcOrd="0" destOrd="0" presId="urn:microsoft.com/office/officeart/2005/8/layout/vList2"/>
    <dgm:cxn modelId="{A21EAB44-357C-4D03-B142-CDA47D560668}" type="presOf" srcId="{C3D867C6-DA19-4DDD-87C3-BB87A5DA7FBC}" destId="{144B38FD-B61A-474A-A3ED-ABC6D64C3C05}" srcOrd="0" destOrd="1" presId="urn:microsoft.com/office/officeart/2005/8/layout/vList2"/>
    <dgm:cxn modelId="{58E41069-9757-4067-83A7-BE283AAC87CE}" srcId="{50DCF23B-A21E-4972-B663-4CAC3997E6FC}" destId="{EFB42C03-1CC2-45EF-AD9A-85EC98A53777}" srcOrd="1" destOrd="0" parTransId="{F3FE7EDB-5EC8-4455-A020-2C48DC9798F4}" sibTransId="{629F120C-2ECD-4A1C-8EB7-7CC5E5C67754}"/>
    <dgm:cxn modelId="{466B4577-2796-4B45-834B-F6B91A27B525}" srcId="{969BC18C-E188-490E-A52A-AFCFC7957AEF}" destId="{C3D867C6-DA19-4DDD-87C3-BB87A5DA7FBC}" srcOrd="1" destOrd="0" parTransId="{D255AF8B-40B9-43BC-92F3-AEEF93989AF1}" sibTransId="{0C7B07C9-2672-4204-BC53-DF779ED2AC46}"/>
    <dgm:cxn modelId="{C8EA3208-D403-4BA9-A885-99CFE29B70F8}" type="presOf" srcId="{EFB42C03-1CC2-45EF-AD9A-85EC98A53777}" destId="{C614C1DF-C6C5-4FB9-9A36-FF962064E422}" srcOrd="0" destOrd="1" presId="urn:microsoft.com/office/officeart/2005/8/layout/vList2"/>
    <dgm:cxn modelId="{08AFF5AC-66EB-4B26-A2D6-B3D1F1ADD0A8}" srcId="{28ECA219-E1FD-40B1-A916-F8456A201363}" destId="{50DCF23B-A21E-4972-B663-4CAC3997E6FC}" srcOrd="0" destOrd="0" parTransId="{A1565712-D76A-4B92-A617-1E8370965AA7}" sibTransId="{72810452-FD53-45F8-A99C-DA64ADC4F5CF}"/>
    <dgm:cxn modelId="{F29E0A5F-8F7F-4766-84F8-B3DEE11B9ADC}" srcId="{50DCF23B-A21E-4972-B663-4CAC3997E6FC}" destId="{52D7EF08-184E-4EF6-946C-1978AB62AF49}" srcOrd="0" destOrd="0" parTransId="{081649A2-BF4C-4276-88C4-B1236823FC8C}" sibTransId="{31D68152-3863-4D1F-9F42-7B7F438A997F}"/>
    <dgm:cxn modelId="{2579187E-7D55-40C6-A094-EA857A0471EB}" srcId="{28ECA219-E1FD-40B1-A916-F8456A201363}" destId="{0954AD93-A864-4A8B-98CD-38887D79823F}" srcOrd="2" destOrd="0" parTransId="{819D917C-E4B7-4FCC-B5C2-0FF19EE93951}" sibTransId="{B6DCE0FC-65A4-4FC9-9593-E48C041BF6EB}"/>
    <dgm:cxn modelId="{FAA63BD7-0801-4646-A7B2-3B19FDC04439}" type="presOf" srcId="{0954AD93-A864-4A8B-98CD-38887D79823F}" destId="{CFB5FD75-2BE9-4674-9BE3-967AEF875C55}" srcOrd="0" destOrd="0" presId="urn:microsoft.com/office/officeart/2005/8/layout/vList2"/>
    <dgm:cxn modelId="{0DF4C93B-8B13-4280-A019-D44280F1D8C2}" srcId="{28ECA219-E1FD-40B1-A916-F8456A201363}" destId="{969BC18C-E188-490E-A52A-AFCFC7957AEF}" srcOrd="1" destOrd="0" parTransId="{972E53CE-1D09-4701-A82F-D7D8B0069DFD}" sibTransId="{08866B2D-D124-4D30-B6A7-46DD5B2073BA}"/>
    <dgm:cxn modelId="{504BA91E-8324-41CC-ACA0-26978A8A68E9}" type="presOf" srcId="{50DCF23B-A21E-4972-B663-4CAC3997E6FC}" destId="{4BB9E4FB-78AB-4C3F-891C-98D66B13165A}" srcOrd="0" destOrd="0" presId="urn:microsoft.com/office/officeart/2005/8/layout/vList2"/>
    <dgm:cxn modelId="{F39C6DBB-F431-4430-A53E-ABACE68A9CA9}" type="presOf" srcId="{52D7EF08-184E-4EF6-946C-1978AB62AF49}" destId="{C614C1DF-C6C5-4FB9-9A36-FF962064E422}" srcOrd="0" destOrd="0" presId="urn:microsoft.com/office/officeart/2005/8/layout/vList2"/>
    <dgm:cxn modelId="{E95ED316-E011-484E-8726-5C7981E5916C}" type="presOf" srcId="{28ECA219-E1FD-40B1-A916-F8456A201363}" destId="{9BF780F1-441C-4420-AEB1-69340B084C65}" srcOrd="0" destOrd="0" presId="urn:microsoft.com/office/officeart/2005/8/layout/vList2"/>
    <dgm:cxn modelId="{6159A599-FEA3-4407-BC0D-84772F7D7001}" type="presOf" srcId="{969BC18C-E188-490E-A52A-AFCFC7957AEF}" destId="{C33B09F3-C697-44B1-9589-105643C77377}" srcOrd="0" destOrd="0" presId="urn:microsoft.com/office/officeart/2005/8/layout/vList2"/>
    <dgm:cxn modelId="{C45211A2-CE1B-4633-982F-4E7F4566966E}" type="presParOf" srcId="{9BF780F1-441C-4420-AEB1-69340B084C65}" destId="{4BB9E4FB-78AB-4C3F-891C-98D66B13165A}" srcOrd="0" destOrd="0" presId="urn:microsoft.com/office/officeart/2005/8/layout/vList2"/>
    <dgm:cxn modelId="{1D19C5CE-9658-4D66-9A87-4D1E6DFA4FAF}" type="presParOf" srcId="{9BF780F1-441C-4420-AEB1-69340B084C65}" destId="{C614C1DF-C6C5-4FB9-9A36-FF962064E422}" srcOrd="1" destOrd="0" presId="urn:microsoft.com/office/officeart/2005/8/layout/vList2"/>
    <dgm:cxn modelId="{DD3CFBF5-099A-443D-A44F-6EC9F6D99026}" type="presParOf" srcId="{9BF780F1-441C-4420-AEB1-69340B084C65}" destId="{C33B09F3-C697-44B1-9589-105643C77377}" srcOrd="2" destOrd="0" presId="urn:microsoft.com/office/officeart/2005/8/layout/vList2"/>
    <dgm:cxn modelId="{E54E5023-89C0-4743-AC9C-B6125863ABD5}" type="presParOf" srcId="{9BF780F1-441C-4420-AEB1-69340B084C65}" destId="{144B38FD-B61A-474A-A3ED-ABC6D64C3C05}" srcOrd="3" destOrd="0" presId="urn:microsoft.com/office/officeart/2005/8/layout/vList2"/>
    <dgm:cxn modelId="{BCA3FA1E-AF18-4787-B14F-8DCD89572A03}" type="presParOf" srcId="{9BF780F1-441C-4420-AEB1-69340B084C65}" destId="{CFB5FD75-2BE9-4674-9BE3-967AEF875C5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2DEA26D-6FE8-4CC9-83B9-9C8A411C6EC1}" type="doc">
      <dgm:prSet loTypeId="urn:microsoft.com/office/officeart/2005/8/layout/chevron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F648275-09C5-4DC7-B199-6E327635D6FB}">
      <dgm:prSet phldrT="[Text]" phldr="1"/>
      <dgm:spPr/>
      <dgm:t>
        <a:bodyPr/>
        <a:lstStyle/>
        <a:p>
          <a:endParaRPr lang="en-US" dirty="0"/>
        </a:p>
      </dgm:t>
    </dgm:pt>
    <dgm:pt modelId="{EE7C6BD3-B5A0-4A4A-96B6-C795579E9186}" type="parTrans" cxnId="{81B698CC-C59E-475E-8E2D-0D3AEC50FD54}">
      <dgm:prSet/>
      <dgm:spPr/>
      <dgm:t>
        <a:bodyPr/>
        <a:lstStyle/>
        <a:p>
          <a:endParaRPr lang="en-US"/>
        </a:p>
      </dgm:t>
    </dgm:pt>
    <dgm:pt modelId="{B403127F-1A98-4A37-BAF2-99CADC69E691}" type="sibTrans" cxnId="{81B698CC-C59E-475E-8E2D-0D3AEC50FD54}">
      <dgm:prSet/>
      <dgm:spPr/>
      <dgm:t>
        <a:bodyPr/>
        <a:lstStyle/>
        <a:p>
          <a:endParaRPr lang="en-US"/>
        </a:p>
      </dgm:t>
    </dgm:pt>
    <dgm:pt modelId="{6A90E766-AF23-4E43-8152-DEB6B92699D8}">
      <dgm:prSet phldrT="[Text]" phldr="1"/>
      <dgm:spPr/>
      <dgm:t>
        <a:bodyPr/>
        <a:lstStyle/>
        <a:p>
          <a:endParaRPr lang="en-US" dirty="0"/>
        </a:p>
      </dgm:t>
    </dgm:pt>
    <dgm:pt modelId="{68B3D29F-BC35-4331-A1DF-258C38787DA6}" type="parTrans" cxnId="{2719D9D0-6605-401C-B5B9-38B69DAA8FC6}">
      <dgm:prSet/>
      <dgm:spPr/>
      <dgm:t>
        <a:bodyPr/>
        <a:lstStyle/>
        <a:p>
          <a:endParaRPr lang="en-US"/>
        </a:p>
      </dgm:t>
    </dgm:pt>
    <dgm:pt modelId="{D018E519-723F-4AE3-8F49-01D175D3507D}" type="sibTrans" cxnId="{2719D9D0-6605-401C-B5B9-38B69DAA8FC6}">
      <dgm:prSet/>
      <dgm:spPr/>
      <dgm:t>
        <a:bodyPr/>
        <a:lstStyle/>
        <a:p>
          <a:endParaRPr lang="en-US"/>
        </a:p>
      </dgm:t>
    </dgm:pt>
    <dgm:pt modelId="{FEA4331E-D533-4C11-98D8-58D7D29F52DE}">
      <dgm:prSet phldrT="[Text]"/>
      <dgm:spPr/>
      <dgm:t>
        <a:bodyPr/>
        <a:lstStyle/>
        <a:p>
          <a:r>
            <a:rPr lang="en-US" dirty="0" smtClean="0"/>
            <a:t>Person Detection</a:t>
          </a:r>
          <a:endParaRPr lang="en-US" dirty="0"/>
        </a:p>
      </dgm:t>
    </dgm:pt>
    <dgm:pt modelId="{A39E878C-B115-4368-9FA0-458A61B527EA}" type="parTrans" cxnId="{8FD02336-DA5A-4B47-9BE4-EE521003AC90}">
      <dgm:prSet/>
      <dgm:spPr/>
      <dgm:t>
        <a:bodyPr/>
        <a:lstStyle/>
        <a:p>
          <a:endParaRPr lang="en-US"/>
        </a:p>
      </dgm:t>
    </dgm:pt>
    <dgm:pt modelId="{AB318924-8775-492E-852E-0934EA5FFD13}" type="sibTrans" cxnId="{8FD02336-DA5A-4B47-9BE4-EE521003AC90}">
      <dgm:prSet/>
      <dgm:spPr/>
      <dgm:t>
        <a:bodyPr/>
        <a:lstStyle/>
        <a:p>
          <a:endParaRPr lang="en-US"/>
        </a:p>
      </dgm:t>
    </dgm:pt>
    <dgm:pt modelId="{32D8174A-27C3-4DA7-A0D9-30E553446104}">
      <dgm:prSet phldrT="[Text]" phldr="1"/>
      <dgm:spPr/>
      <dgm:t>
        <a:bodyPr/>
        <a:lstStyle/>
        <a:p>
          <a:endParaRPr lang="en-US" dirty="0"/>
        </a:p>
      </dgm:t>
    </dgm:pt>
    <dgm:pt modelId="{29D8C993-0598-4DFA-BFB5-1725A022DE75}" type="parTrans" cxnId="{D1B73656-56A8-4983-A1ED-DADEC7AF51A6}">
      <dgm:prSet/>
      <dgm:spPr/>
      <dgm:t>
        <a:bodyPr/>
        <a:lstStyle/>
        <a:p>
          <a:endParaRPr lang="en-US"/>
        </a:p>
      </dgm:t>
    </dgm:pt>
    <dgm:pt modelId="{1AAAD1CC-C8E6-42F6-8CC8-0277184F17A1}" type="sibTrans" cxnId="{D1B73656-56A8-4983-A1ED-DADEC7AF51A6}">
      <dgm:prSet/>
      <dgm:spPr/>
      <dgm:t>
        <a:bodyPr/>
        <a:lstStyle/>
        <a:p>
          <a:endParaRPr lang="en-US"/>
        </a:p>
      </dgm:t>
    </dgm:pt>
    <dgm:pt modelId="{BF232A64-0FA4-4273-8A48-52B533C929E3}">
      <dgm:prSet phldrT="[Text]"/>
      <dgm:spPr/>
      <dgm:t>
        <a:bodyPr/>
        <a:lstStyle/>
        <a:p>
          <a:r>
            <a:rPr lang="en-US" dirty="0" smtClean="0"/>
            <a:t>Person Recognition</a:t>
          </a:r>
          <a:endParaRPr lang="en-US" dirty="0"/>
        </a:p>
      </dgm:t>
    </dgm:pt>
    <dgm:pt modelId="{9F63C131-67B6-4960-8501-3616D5B09A34}" type="parTrans" cxnId="{E21E0174-95DC-4AE8-90EA-BDA9C30EB512}">
      <dgm:prSet/>
      <dgm:spPr/>
      <dgm:t>
        <a:bodyPr/>
        <a:lstStyle/>
        <a:p>
          <a:endParaRPr lang="en-US"/>
        </a:p>
      </dgm:t>
    </dgm:pt>
    <dgm:pt modelId="{9CF2ACFD-769D-4BFA-B214-1895A4810ACE}" type="sibTrans" cxnId="{E21E0174-95DC-4AE8-90EA-BDA9C30EB512}">
      <dgm:prSet/>
      <dgm:spPr/>
      <dgm:t>
        <a:bodyPr/>
        <a:lstStyle/>
        <a:p>
          <a:endParaRPr lang="en-US"/>
        </a:p>
      </dgm:t>
    </dgm:pt>
    <dgm:pt modelId="{ABAA341D-7AD1-4730-99F3-1EB49275CA2D}">
      <dgm:prSet phldrT="[Text]"/>
      <dgm:spPr/>
      <dgm:t>
        <a:bodyPr/>
        <a:lstStyle/>
        <a:p>
          <a:r>
            <a:rPr lang="en-US" dirty="0" smtClean="0"/>
            <a:t>Facial Expression </a:t>
          </a:r>
          <a:endParaRPr lang="en-US" dirty="0"/>
        </a:p>
      </dgm:t>
    </dgm:pt>
    <dgm:pt modelId="{C35FA3C0-B14B-4BD7-802D-FDD727B28F15}" type="parTrans" cxnId="{712A206A-51B3-4331-8A8C-59C2650F7268}">
      <dgm:prSet/>
      <dgm:spPr/>
      <dgm:t>
        <a:bodyPr/>
        <a:lstStyle/>
        <a:p>
          <a:endParaRPr lang="en-US"/>
        </a:p>
      </dgm:t>
    </dgm:pt>
    <dgm:pt modelId="{A6E6966B-F9D8-4206-83E8-2D953132EF50}" type="sibTrans" cxnId="{712A206A-51B3-4331-8A8C-59C2650F7268}">
      <dgm:prSet/>
      <dgm:spPr/>
      <dgm:t>
        <a:bodyPr/>
        <a:lstStyle/>
        <a:p>
          <a:endParaRPr lang="en-US"/>
        </a:p>
      </dgm:t>
    </dgm:pt>
    <dgm:pt modelId="{988E9812-C4EB-4AB4-A849-B7389CE679A1}">
      <dgm:prSet phldrT="[Text]"/>
      <dgm:spPr/>
      <dgm:t>
        <a:bodyPr/>
        <a:lstStyle/>
        <a:p>
          <a:endParaRPr lang="en-US" dirty="0"/>
        </a:p>
      </dgm:t>
    </dgm:pt>
    <dgm:pt modelId="{09EC8397-9481-4CFE-BDE2-3F0D8C2C63CD}" type="sibTrans" cxnId="{53DFD2A0-69BE-4973-88DF-EB7FAD031E52}">
      <dgm:prSet/>
      <dgm:spPr/>
      <dgm:t>
        <a:bodyPr/>
        <a:lstStyle/>
        <a:p>
          <a:endParaRPr lang="en-US"/>
        </a:p>
      </dgm:t>
    </dgm:pt>
    <dgm:pt modelId="{C4F06494-ADA0-4F62-B0F1-E0DB1AD01C41}" type="parTrans" cxnId="{53DFD2A0-69BE-4973-88DF-EB7FAD031E52}">
      <dgm:prSet/>
      <dgm:spPr/>
      <dgm:t>
        <a:bodyPr/>
        <a:lstStyle/>
        <a:p>
          <a:endParaRPr lang="en-US"/>
        </a:p>
      </dgm:t>
    </dgm:pt>
    <dgm:pt modelId="{26FCCF99-582B-48A7-A4F4-A4652A9D04D2}">
      <dgm:prSet phldrT="[Text]"/>
      <dgm:spPr/>
      <dgm:t>
        <a:bodyPr/>
        <a:lstStyle/>
        <a:p>
          <a:r>
            <a:rPr lang="en-US" dirty="0" smtClean="0"/>
            <a:t>Body Mannerisms</a:t>
          </a:r>
          <a:endParaRPr lang="en-US" dirty="0"/>
        </a:p>
      </dgm:t>
    </dgm:pt>
    <dgm:pt modelId="{BFDA9D71-8A13-47B2-B723-394B31C2083F}" type="sibTrans" cxnId="{08DA3F6F-9B0A-4249-8867-B287915B360B}">
      <dgm:prSet/>
      <dgm:spPr/>
      <dgm:t>
        <a:bodyPr/>
        <a:lstStyle/>
        <a:p>
          <a:endParaRPr lang="en-US"/>
        </a:p>
      </dgm:t>
    </dgm:pt>
    <dgm:pt modelId="{6E0861B3-5210-4239-9062-E1177A3F8EA7}" type="parTrans" cxnId="{08DA3F6F-9B0A-4249-8867-B287915B360B}">
      <dgm:prSet/>
      <dgm:spPr/>
      <dgm:t>
        <a:bodyPr/>
        <a:lstStyle/>
        <a:p>
          <a:endParaRPr lang="en-US"/>
        </a:p>
      </dgm:t>
    </dgm:pt>
    <dgm:pt modelId="{290954F1-3D9F-45DC-8357-D1E46BDFCA0D}">
      <dgm:prSet phldrT="[Text]"/>
      <dgm:spPr/>
      <dgm:t>
        <a:bodyPr/>
        <a:lstStyle/>
        <a:p>
          <a:endParaRPr lang="en-US" dirty="0"/>
        </a:p>
      </dgm:t>
    </dgm:pt>
    <dgm:pt modelId="{06FD0F0A-D263-4A6A-A2FC-B0DD567E6B4B}" type="sibTrans" cxnId="{1C24F99F-FD3C-43F5-879F-B5F40D69EDE3}">
      <dgm:prSet/>
      <dgm:spPr/>
      <dgm:t>
        <a:bodyPr/>
        <a:lstStyle/>
        <a:p>
          <a:endParaRPr lang="en-US"/>
        </a:p>
      </dgm:t>
    </dgm:pt>
    <dgm:pt modelId="{3BEFE92B-EB1D-44E4-80FE-F5F8C033DFF8}" type="parTrans" cxnId="{1C24F99F-FD3C-43F5-879F-B5F40D69EDE3}">
      <dgm:prSet/>
      <dgm:spPr/>
      <dgm:t>
        <a:bodyPr/>
        <a:lstStyle/>
        <a:p>
          <a:endParaRPr lang="en-US"/>
        </a:p>
      </dgm:t>
    </dgm:pt>
    <dgm:pt modelId="{6E30E110-C8E2-4B49-AC4A-DE099A565C6A}">
      <dgm:prSet phldrT="[Text]"/>
      <dgm:spPr/>
      <dgm:t>
        <a:bodyPr/>
        <a:lstStyle/>
        <a:p>
          <a:r>
            <a:rPr lang="en-US" dirty="0" smtClean="0"/>
            <a:t>Face Detection</a:t>
          </a:r>
          <a:endParaRPr lang="en-US" dirty="0"/>
        </a:p>
      </dgm:t>
    </dgm:pt>
    <dgm:pt modelId="{590142FA-F92B-4A0A-83C8-69B2B4E681B5}" type="sibTrans" cxnId="{8F6DC091-1D71-4713-AD4D-FD68AAA4300A}">
      <dgm:prSet/>
      <dgm:spPr/>
      <dgm:t>
        <a:bodyPr/>
        <a:lstStyle/>
        <a:p>
          <a:endParaRPr lang="en-US"/>
        </a:p>
      </dgm:t>
    </dgm:pt>
    <dgm:pt modelId="{8967E513-C6C2-4096-A9BC-E3EEE797FDAD}" type="parTrans" cxnId="{8F6DC091-1D71-4713-AD4D-FD68AAA4300A}">
      <dgm:prSet/>
      <dgm:spPr/>
      <dgm:t>
        <a:bodyPr/>
        <a:lstStyle/>
        <a:p>
          <a:endParaRPr lang="en-US"/>
        </a:p>
      </dgm:t>
    </dgm:pt>
    <dgm:pt modelId="{901E1AF4-826D-4537-B61E-3CDCF228892A}" type="pres">
      <dgm:prSet presAssocID="{C2DEA26D-6FE8-4CC9-83B9-9C8A411C6EC1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217D0E-3819-45EF-BB08-80A36C3AF818}" type="pres">
      <dgm:prSet presAssocID="{7F648275-09C5-4DC7-B199-6E327635D6FB}" presName="composite" presStyleCnt="0"/>
      <dgm:spPr/>
    </dgm:pt>
    <dgm:pt modelId="{DF778EE1-E9BF-4665-B0C8-C77894733544}" type="pres">
      <dgm:prSet presAssocID="{7F648275-09C5-4DC7-B199-6E327635D6FB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FD925E-BB2E-4013-BCFC-1CFF77EB0575}" type="pres">
      <dgm:prSet presAssocID="{7F648275-09C5-4DC7-B199-6E327635D6FB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B7C851-C6D1-4A09-AA2C-BCE0036AFB02}" type="pres">
      <dgm:prSet presAssocID="{B403127F-1A98-4A37-BAF2-99CADC69E691}" presName="sp" presStyleCnt="0"/>
      <dgm:spPr/>
    </dgm:pt>
    <dgm:pt modelId="{9F72758F-8194-43A7-91E2-036AC21B0C95}" type="pres">
      <dgm:prSet presAssocID="{6A90E766-AF23-4E43-8152-DEB6B92699D8}" presName="composite" presStyleCnt="0"/>
      <dgm:spPr/>
    </dgm:pt>
    <dgm:pt modelId="{0DBBC158-DA6C-4289-9BB2-FD97B73A1239}" type="pres">
      <dgm:prSet presAssocID="{6A90E766-AF23-4E43-8152-DEB6B92699D8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5847FE-903C-42A6-BDB5-9BB5F8F1BE38}" type="pres">
      <dgm:prSet presAssocID="{6A90E766-AF23-4E43-8152-DEB6B92699D8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04F91D-A7CD-4357-BBFE-C5368FF9773F}" type="pres">
      <dgm:prSet presAssocID="{D018E519-723F-4AE3-8F49-01D175D3507D}" presName="sp" presStyleCnt="0"/>
      <dgm:spPr/>
    </dgm:pt>
    <dgm:pt modelId="{7F54570B-186E-4D4D-96BC-173CA158C719}" type="pres">
      <dgm:prSet presAssocID="{32D8174A-27C3-4DA7-A0D9-30E553446104}" presName="composite" presStyleCnt="0"/>
      <dgm:spPr/>
    </dgm:pt>
    <dgm:pt modelId="{9A95EE43-15D8-4A54-A29A-84FB2A5D289F}" type="pres">
      <dgm:prSet presAssocID="{32D8174A-27C3-4DA7-A0D9-30E553446104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DD7364-078C-480B-AEB6-148FB5E0A0EB}" type="pres">
      <dgm:prSet presAssocID="{32D8174A-27C3-4DA7-A0D9-30E553446104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BBB02C-4C87-4B70-93CD-524995FC3370}" type="pres">
      <dgm:prSet presAssocID="{1AAAD1CC-C8E6-42F6-8CC8-0277184F17A1}" presName="sp" presStyleCnt="0"/>
      <dgm:spPr/>
    </dgm:pt>
    <dgm:pt modelId="{A0DDC88D-E0C7-49DA-91B6-F330BAE45812}" type="pres">
      <dgm:prSet presAssocID="{988E9812-C4EB-4AB4-A849-B7389CE679A1}" presName="composite" presStyleCnt="0"/>
      <dgm:spPr/>
    </dgm:pt>
    <dgm:pt modelId="{08AFEB32-BE07-48D5-9BF7-1FE596E7C433}" type="pres">
      <dgm:prSet presAssocID="{988E9812-C4EB-4AB4-A849-B7389CE679A1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530773-0172-4175-9B30-C7A41D65C300}" type="pres">
      <dgm:prSet presAssocID="{988E9812-C4EB-4AB4-A849-B7389CE679A1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592B98-0BBC-4038-8924-6CD11313EF4F}" type="pres">
      <dgm:prSet presAssocID="{09EC8397-9481-4CFE-BDE2-3F0D8C2C63CD}" presName="sp" presStyleCnt="0"/>
      <dgm:spPr/>
    </dgm:pt>
    <dgm:pt modelId="{D3B1088C-2F49-4932-8C8F-3A3A33631A4C}" type="pres">
      <dgm:prSet presAssocID="{290954F1-3D9F-45DC-8357-D1E46BDFCA0D}" presName="composite" presStyleCnt="0"/>
      <dgm:spPr/>
    </dgm:pt>
    <dgm:pt modelId="{BA60AE5C-1F66-4D5B-8547-8BF01CD0AABE}" type="pres">
      <dgm:prSet presAssocID="{290954F1-3D9F-45DC-8357-D1E46BDFCA0D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8BEAED-38CC-415C-90DF-ACCB44BB35CC}" type="pres">
      <dgm:prSet presAssocID="{290954F1-3D9F-45DC-8357-D1E46BDFCA0D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F6DC091-1D71-4713-AD4D-FD68AAA4300A}" srcId="{7F648275-09C5-4DC7-B199-6E327635D6FB}" destId="{6E30E110-C8E2-4B49-AC4A-DE099A565C6A}" srcOrd="0" destOrd="0" parTransId="{8967E513-C6C2-4096-A9BC-E3EEE797FDAD}" sibTransId="{590142FA-F92B-4A0A-83C8-69B2B4E681B5}"/>
    <dgm:cxn modelId="{7C3C754A-35E6-4D6F-9B8E-D5389CEB4CB6}" type="presOf" srcId="{6E30E110-C8E2-4B49-AC4A-DE099A565C6A}" destId="{0FFD925E-BB2E-4013-BCFC-1CFF77EB0575}" srcOrd="0" destOrd="0" presId="urn:microsoft.com/office/officeart/2005/8/layout/chevron2"/>
    <dgm:cxn modelId="{89354755-0311-4444-8F0B-4EDCB8B59EBD}" type="presOf" srcId="{C2DEA26D-6FE8-4CC9-83B9-9C8A411C6EC1}" destId="{901E1AF4-826D-4537-B61E-3CDCF228892A}" srcOrd="0" destOrd="0" presId="urn:microsoft.com/office/officeart/2005/8/layout/chevron2"/>
    <dgm:cxn modelId="{D1B73656-56A8-4983-A1ED-DADEC7AF51A6}" srcId="{C2DEA26D-6FE8-4CC9-83B9-9C8A411C6EC1}" destId="{32D8174A-27C3-4DA7-A0D9-30E553446104}" srcOrd="2" destOrd="0" parTransId="{29D8C993-0598-4DFA-BFB5-1725A022DE75}" sibTransId="{1AAAD1CC-C8E6-42F6-8CC8-0277184F17A1}"/>
    <dgm:cxn modelId="{A172FAB1-36F8-4D49-BCCA-1AE6F38C96D6}" type="presOf" srcId="{290954F1-3D9F-45DC-8357-D1E46BDFCA0D}" destId="{BA60AE5C-1F66-4D5B-8547-8BF01CD0AABE}" srcOrd="0" destOrd="0" presId="urn:microsoft.com/office/officeart/2005/8/layout/chevron2"/>
    <dgm:cxn modelId="{2719D9D0-6605-401C-B5B9-38B69DAA8FC6}" srcId="{C2DEA26D-6FE8-4CC9-83B9-9C8A411C6EC1}" destId="{6A90E766-AF23-4E43-8152-DEB6B92699D8}" srcOrd="1" destOrd="0" parTransId="{68B3D29F-BC35-4331-A1DF-258C38787DA6}" sibTransId="{D018E519-723F-4AE3-8F49-01D175D3507D}"/>
    <dgm:cxn modelId="{63835E2F-06AB-4A9E-B963-CB24E602C3F8}" type="presOf" srcId="{FEA4331E-D533-4C11-98D8-58D7D29F52DE}" destId="{E45847FE-903C-42A6-BDB5-9BB5F8F1BE38}" srcOrd="0" destOrd="0" presId="urn:microsoft.com/office/officeart/2005/8/layout/chevron2"/>
    <dgm:cxn modelId="{81B698CC-C59E-475E-8E2D-0D3AEC50FD54}" srcId="{C2DEA26D-6FE8-4CC9-83B9-9C8A411C6EC1}" destId="{7F648275-09C5-4DC7-B199-6E327635D6FB}" srcOrd="0" destOrd="0" parTransId="{EE7C6BD3-B5A0-4A4A-96B6-C795579E9186}" sibTransId="{B403127F-1A98-4A37-BAF2-99CADC69E691}"/>
    <dgm:cxn modelId="{1C24F99F-FD3C-43F5-879F-B5F40D69EDE3}" srcId="{C2DEA26D-6FE8-4CC9-83B9-9C8A411C6EC1}" destId="{290954F1-3D9F-45DC-8357-D1E46BDFCA0D}" srcOrd="4" destOrd="0" parTransId="{3BEFE92B-EB1D-44E4-80FE-F5F8C033DFF8}" sibTransId="{06FD0F0A-D263-4A6A-A2FC-B0DD567E6B4B}"/>
    <dgm:cxn modelId="{64E31994-75ED-44B4-A74F-A7887ABD140F}" type="presOf" srcId="{ABAA341D-7AD1-4730-99F3-1EB49275CA2D}" destId="{5E530773-0172-4175-9B30-C7A41D65C300}" srcOrd="0" destOrd="0" presId="urn:microsoft.com/office/officeart/2005/8/layout/chevron2"/>
    <dgm:cxn modelId="{53DFD2A0-69BE-4973-88DF-EB7FAD031E52}" srcId="{C2DEA26D-6FE8-4CC9-83B9-9C8A411C6EC1}" destId="{988E9812-C4EB-4AB4-A849-B7389CE679A1}" srcOrd="3" destOrd="0" parTransId="{C4F06494-ADA0-4F62-B0F1-E0DB1AD01C41}" sibTransId="{09EC8397-9481-4CFE-BDE2-3F0D8C2C63CD}"/>
    <dgm:cxn modelId="{E21E0174-95DC-4AE8-90EA-BDA9C30EB512}" srcId="{32D8174A-27C3-4DA7-A0D9-30E553446104}" destId="{BF232A64-0FA4-4273-8A48-52B533C929E3}" srcOrd="0" destOrd="0" parTransId="{9F63C131-67B6-4960-8501-3616D5B09A34}" sibTransId="{9CF2ACFD-769D-4BFA-B214-1895A4810ACE}"/>
    <dgm:cxn modelId="{59D56996-5714-4BF9-99A2-5C11D3CFF465}" type="presOf" srcId="{26FCCF99-582B-48A7-A4F4-A4652A9D04D2}" destId="{A28BEAED-38CC-415C-90DF-ACCB44BB35CC}" srcOrd="0" destOrd="0" presId="urn:microsoft.com/office/officeart/2005/8/layout/chevron2"/>
    <dgm:cxn modelId="{90AE849B-9CD5-4967-AB8A-B7ED7CE81AED}" type="presOf" srcId="{988E9812-C4EB-4AB4-A849-B7389CE679A1}" destId="{08AFEB32-BE07-48D5-9BF7-1FE596E7C433}" srcOrd="0" destOrd="0" presId="urn:microsoft.com/office/officeart/2005/8/layout/chevron2"/>
    <dgm:cxn modelId="{D6D21F8C-A5FF-40AD-B4DE-1451A32B311D}" type="presOf" srcId="{7F648275-09C5-4DC7-B199-6E327635D6FB}" destId="{DF778EE1-E9BF-4665-B0C8-C77894733544}" srcOrd="0" destOrd="0" presId="urn:microsoft.com/office/officeart/2005/8/layout/chevron2"/>
    <dgm:cxn modelId="{78C079D4-56B2-4B0A-A758-2FA42766A273}" type="presOf" srcId="{32D8174A-27C3-4DA7-A0D9-30E553446104}" destId="{9A95EE43-15D8-4A54-A29A-84FB2A5D289F}" srcOrd="0" destOrd="0" presId="urn:microsoft.com/office/officeart/2005/8/layout/chevron2"/>
    <dgm:cxn modelId="{1F3ECB51-2469-40B5-9173-3D394DA77FD6}" type="presOf" srcId="{6A90E766-AF23-4E43-8152-DEB6B92699D8}" destId="{0DBBC158-DA6C-4289-9BB2-FD97B73A1239}" srcOrd="0" destOrd="0" presId="urn:microsoft.com/office/officeart/2005/8/layout/chevron2"/>
    <dgm:cxn modelId="{9AFCCD57-FB1F-4DD6-B767-4DD96E871A64}" type="presOf" srcId="{BF232A64-0FA4-4273-8A48-52B533C929E3}" destId="{1ADD7364-078C-480B-AEB6-148FB5E0A0EB}" srcOrd="0" destOrd="0" presId="urn:microsoft.com/office/officeart/2005/8/layout/chevron2"/>
    <dgm:cxn modelId="{08DA3F6F-9B0A-4249-8867-B287915B360B}" srcId="{290954F1-3D9F-45DC-8357-D1E46BDFCA0D}" destId="{26FCCF99-582B-48A7-A4F4-A4652A9D04D2}" srcOrd="0" destOrd="0" parTransId="{6E0861B3-5210-4239-9062-E1177A3F8EA7}" sibTransId="{BFDA9D71-8A13-47B2-B723-394B31C2083F}"/>
    <dgm:cxn modelId="{712A206A-51B3-4331-8A8C-59C2650F7268}" srcId="{988E9812-C4EB-4AB4-A849-B7389CE679A1}" destId="{ABAA341D-7AD1-4730-99F3-1EB49275CA2D}" srcOrd="0" destOrd="0" parTransId="{C35FA3C0-B14B-4BD7-802D-FDD727B28F15}" sibTransId="{A6E6966B-F9D8-4206-83E8-2D953132EF50}"/>
    <dgm:cxn modelId="{8FD02336-DA5A-4B47-9BE4-EE521003AC90}" srcId="{6A90E766-AF23-4E43-8152-DEB6B92699D8}" destId="{FEA4331E-D533-4C11-98D8-58D7D29F52DE}" srcOrd="0" destOrd="0" parTransId="{A39E878C-B115-4368-9FA0-458A61B527EA}" sibTransId="{AB318924-8775-492E-852E-0934EA5FFD13}"/>
    <dgm:cxn modelId="{0C4C7D53-1C50-4663-8D26-BEBB198B5E92}" type="presParOf" srcId="{901E1AF4-826D-4537-B61E-3CDCF228892A}" destId="{85217D0E-3819-45EF-BB08-80A36C3AF818}" srcOrd="0" destOrd="0" presId="urn:microsoft.com/office/officeart/2005/8/layout/chevron2"/>
    <dgm:cxn modelId="{D188F8C9-82A2-41F9-90F9-1C969B26465E}" type="presParOf" srcId="{85217D0E-3819-45EF-BB08-80A36C3AF818}" destId="{DF778EE1-E9BF-4665-B0C8-C77894733544}" srcOrd="0" destOrd="0" presId="urn:microsoft.com/office/officeart/2005/8/layout/chevron2"/>
    <dgm:cxn modelId="{E14B16FD-F2F6-462B-8233-1F40561877D0}" type="presParOf" srcId="{85217D0E-3819-45EF-BB08-80A36C3AF818}" destId="{0FFD925E-BB2E-4013-BCFC-1CFF77EB0575}" srcOrd="1" destOrd="0" presId="urn:microsoft.com/office/officeart/2005/8/layout/chevron2"/>
    <dgm:cxn modelId="{22BE3971-2D14-4217-80B3-974C1B1D825B}" type="presParOf" srcId="{901E1AF4-826D-4537-B61E-3CDCF228892A}" destId="{DBB7C851-C6D1-4A09-AA2C-BCE0036AFB02}" srcOrd="1" destOrd="0" presId="urn:microsoft.com/office/officeart/2005/8/layout/chevron2"/>
    <dgm:cxn modelId="{9B74D6E1-E3DD-4FDF-A27E-0F72ABA75073}" type="presParOf" srcId="{901E1AF4-826D-4537-B61E-3CDCF228892A}" destId="{9F72758F-8194-43A7-91E2-036AC21B0C95}" srcOrd="2" destOrd="0" presId="urn:microsoft.com/office/officeart/2005/8/layout/chevron2"/>
    <dgm:cxn modelId="{0EC0452A-9F68-4DCD-BF07-9FD7C399205B}" type="presParOf" srcId="{9F72758F-8194-43A7-91E2-036AC21B0C95}" destId="{0DBBC158-DA6C-4289-9BB2-FD97B73A1239}" srcOrd="0" destOrd="0" presId="urn:microsoft.com/office/officeart/2005/8/layout/chevron2"/>
    <dgm:cxn modelId="{C146A750-B506-446A-B47E-33F7837060D7}" type="presParOf" srcId="{9F72758F-8194-43A7-91E2-036AC21B0C95}" destId="{E45847FE-903C-42A6-BDB5-9BB5F8F1BE38}" srcOrd="1" destOrd="0" presId="urn:microsoft.com/office/officeart/2005/8/layout/chevron2"/>
    <dgm:cxn modelId="{A83FE599-FA80-468A-A61D-25EDF7CDD2BE}" type="presParOf" srcId="{901E1AF4-826D-4537-B61E-3CDCF228892A}" destId="{0D04F91D-A7CD-4357-BBFE-C5368FF9773F}" srcOrd="3" destOrd="0" presId="urn:microsoft.com/office/officeart/2005/8/layout/chevron2"/>
    <dgm:cxn modelId="{3CE693FD-48A7-4E86-84C3-4A6F90BE36DB}" type="presParOf" srcId="{901E1AF4-826D-4537-B61E-3CDCF228892A}" destId="{7F54570B-186E-4D4D-96BC-173CA158C719}" srcOrd="4" destOrd="0" presId="urn:microsoft.com/office/officeart/2005/8/layout/chevron2"/>
    <dgm:cxn modelId="{21168260-A93B-4816-90E6-BFAE44B991A7}" type="presParOf" srcId="{7F54570B-186E-4D4D-96BC-173CA158C719}" destId="{9A95EE43-15D8-4A54-A29A-84FB2A5D289F}" srcOrd="0" destOrd="0" presId="urn:microsoft.com/office/officeart/2005/8/layout/chevron2"/>
    <dgm:cxn modelId="{2F3CEA67-2E56-4AD3-84A2-C13B6AA64220}" type="presParOf" srcId="{7F54570B-186E-4D4D-96BC-173CA158C719}" destId="{1ADD7364-078C-480B-AEB6-148FB5E0A0EB}" srcOrd="1" destOrd="0" presId="urn:microsoft.com/office/officeart/2005/8/layout/chevron2"/>
    <dgm:cxn modelId="{EC746806-1463-4EE7-BBBD-614408B1DFF0}" type="presParOf" srcId="{901E1AF4-826D-4537-B61E-3CDCF228892A}" destId="{A2BBB02C-4C87-4B70-93CD-524995FC3370}" srcOrd="5" destOrd="0" presId="urn:microsoft.com/office/officeart/2005/8/layout/chevron2"/>
    <dgm:cxn modelId="{DC93BC03-5A86-4730-8E52-5F400296CB1B}" type="presParOf" srcId="{901E1AF4-826D-4537-B61E-3CDCF228892A}" destId="{A0DDC88D-E0C7-49DA-91B6-F330BAE45812}" srcOrd="6" destOrd="0" presId="urn:microsoft.com/office/officeart/2005/8/layout/chevron2"/>
    <dgm:cxn modelId="{C9275916-BA24-4952-9A45-045C43386166}" type="presParOf" srcId="{A0DDC88D-E0C7-49DA-91B6-F330BAE45812}" destId="{08AFEB32-BE07-48D5-9BF7-1FE596E7C433}" srcOrd="0" destOrd="0" presId="urn:microsoft.com/office/officeart/2005/8/layout/chevron2"/>
    <dgm:cxn modelId="{A702DC4D-1E63-4A46-A48D-4AC8E4E78734}" type="presParOf" srcId="{A0DDC88D-E0C7-49DA-91B6-F330BAE45812}" destId="{5E530773-0172-4175-9B30-C7A41D65C300}" srcOrd="1" destOrd="0" presId="urn:microsoft.com/office/officeart/2005/8/layout/chevron2"/>
    <dgm:cxn modelId="{E2A94848-0141-4146-B3DD-F603724DA3D2}" type="presParOf" srcId="{901E1AF4-826D-4537-B61E-3CDCF228892A}" destId="{55592B98-0BBC-4038-8924-6CD11313EF4F}" srcOrd="7" destOrd="0" presId="urn:microsoft.com/office/officeart/2005/8/layout/chevron2"/>
    <dgm:cxn modelId="{2AAAA27A-E1FE-4BF0-ACC6-20D0A3C25949}" type="presParOf" srcId="{901E1AF4-826D-4537-B61E-3CDCF228892A}" destId="{D3B1088C-2F49-4932-8C8F-3A3A33631A4C}" srcOrd="8" destOrd="0" presId="urn:microsoft.com/office/officeart/2005/8/layout/chevron2"/>
    <dgm:cxn modelId="{263C2E3D-A23E-4CCB-86C1-893713FF0AD5}" type="presParOf" srcId="{D3B1088C-2F49-4932-8C8F-3A3A33631A4C}" destId="{BA60AE5C-1F66-4D5B-8547-8BF01CD0AABE}" srcOrd="0" destOrd="0" presId="urn:microsoft.com/office/officeart/2005/8/layout/chevron2"/>
    <dgm:cxn modelId="{A587094D-E900-4678-BFE5-254948EDD683}" type="presParOf" srcId="{D3B1088C-2F49-4932-8C8F-3A3A33631A4C}" destId="{A28BEAED-38CC-415C-90DF-ACCB44BB35C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EFDE75F-B380-43A5-9324-D977D1EACBAE}">
      <dsp:nvSpPr>
        <dsp:cNvPr id="0" name=""/>
        <dsp:cNvSpPr/>
      </dsp:nvSpPr>
      <dsp:spPr>
        <a:xfrm rot="16200000">
          <a:off x="-1129648" y="1756388"/>
          <a:ext cx="2674620" cy="3210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83133" bIns="0" numCol="1" spcCol="1270" anchor="t" anchorCtr="0">
          <a:noAutofit/>
        </a:bodyPr>
        <a:lstStyle/>
        <a:p>
          <a:pPr lvl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Garamond" pitchFamily="18" charset="0"/>
            </a:rPr>
            <a:t>Sensory Deficit</a:t>
          </a:r>
          <a:endParaRPr lang="en-US" sz="1800" b="1" kern="1200" dirty="0">
            <a:latin typeface="Garamond" pitchFamily="18" charset="0"/>
          </a:endParaRPr>
        </a:p>
      </dsp:txBody>
      <dsp:txXfrm rot="16200000">
        <a:off x="-1129648" y="1756388"/>
        <a:ext cx="2674620" cy="321032"/>
      </dsp:txXfrm>
    </dsp:sp>
    <dsp:sp modelId="{A80210E9-6629-4F52-83A5-4981B1B6A08A}">
      <dsp:nvSpPr>
        <dsp:cNvPr id="0" name=""/>
        <dsp:cNvSpPr/>
      </dsp:nvSpPr>
      <dsp:spPr>
        <a:xfrm>
          <a:off x="368177" y="579594"/>
          <a:ext cx="1599081" cy="267462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576" tIns="283133" rIns="163576" bIns="16357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Times New Roman" pitchFamily="18" charset="0"/>
              <a:cs typeface="Times New Roman" pitchFamily="18" charset="0"/>
            </a:rPr>
            <a:t>Visual Impairment</a:t>
          </a:r>
          <a:endParaRPr lang="en-US" sz="1800" kern="1200" dirty="0">
            <a:latin typeface="Times New Roman" pitchFamily="18" charset="0"/>
            <a:cs typeface="Times New Roman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Times New Roman" pitchFamily="18" charset="0"/>
              <a:cs typeface="Times New Roman" pitchFamily="18" charset="0"/>
            </a:rPr>
            <a:t>Low Vision</a:t>
          </a:r>
          <a:endParaRPr lang="en-US" sz="1800" kern="1200" dirty="0">
            <a:latin typeface="Times New Roman" pitchFamily="18" charset="0"/>
            <a:cs typeface="Times New Roman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Times New Roman" pitchFamily="18" charset="0"/>
              <a:cs typeface="Times New Roman" pitchFamily="18" charset="0"/>
            </a:rPr>
            <a:t>Blindness</a:t>
          </a:r>
          <a:endParaRPr lang="en-US" sz="1800" kern="1200" dirty="0">
            <a:latin typeface="Times New Roman" pitchFamily="18" charset="0"/>
            <a:cs typeface="Times New Roman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800" kern="1200" dirty="0"/>
        </a:p>
      </dsp:txBody>
      <dsp:txXfrm>
        <a:off x="368177" y="579594"/>
        <a:ext cx="1599081" cy="2674620"/>
      </dsp:txXfrm>
    </dsp:sp>
    <dsp:sp modelId="{F9BB6975-B5A7-4BA6-BE7D-5FB82660E147}">
      <dsp:nvSpPr>
        <dsp:cNvPr id="0" name=""/>
        <dsp:cNvSpPr/>
      </dsp:nvSpPr>
      <dsp:spPr>
        <a:xfrm>
          <a:off x="13941" y="174785"/>
          <a:ext cx="708473" cy="604156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C02A00-A7DF-4ED1-B79B-12AAFAB470A1}">
      <dsp:nvSpPr>
        <dsp:cNvPr id="0" name=""/>
        <dsp:cNvSpPr/>
      </dsp:nvSpPr>
      <dsp:spPr>
        <a:xfrm>
          <a:off x="0" y="29000"/>
          <a:ext cx="6096000" cy="7020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Communication Environment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0" y="29000"/>
        <a:ext cx="6096000" cy="702000"/>
      </dsp:txXfrm>
    </dsp:sp>
    <dsp:sp modelId="{608F6765-047F-4451-857C-C166311AAF76}">
      <dsp:nvSpPr>
        <dsp:cNvPr id="0" name=""/>
        <dsp:cNvSpPr/>
      </dsp:nvSpPr>
      <dsp:spPr>
        <a:xfrm>
          <a:off x="0" y="817400"/>
          <a:ext cx="6096000" cy="702000"/>
        </a:xfrm>
        <a:prstGeom prst="round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Physical Attributes of the Partner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0" y="817400"/>
        <a:ext cx="6096000" cy="702000"/>
      </dsp:txXfrm>
    </dsp:sp>
    <dsp:sp modelId="{FC3BEC07-2BD4-45B5-B771-1ADDE70866E8}">
      <dsp:nvSpPr>
        <dsp:cNvPr id="0" name=""/>
        <dsp:cNvSpPr/>
      </dsp:nvSpPr>
      <dsp:spPr>
        <a:xfrm>
          <a:off x="0" y="1605800"/>
          <a:ext cx="6096000" cy="702000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Behavior of the partner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0" y="1605800"/>
        <a:ext cx="6096000" cy="702000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BB9E4FB-78AB-4C3F-891C-98D66B13165A}">
      <dsp:nvSpPr>
        <dsp:cNvPr id="0" name=""/>
        <dsp:cNvSpPr/>
      </dsp:nvSpPr>
      <dsp:spPr>
        <a:xfrm>
          <a:off x="0" y="11025"/>
          <a:ext cx="3124200" cy="43173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Body </a:t>
          </a:r>
          <a:endParaRPr lang="en-US" sz="1800" kern="1200" dirty="0"/>
        </a:p>
      </dsp:txBody>
      <dsp:txXfrm>
        <a:off x="0" y="11025"/>
        <a:ext cx="3124200" cy="431730"/>
      </dsp:txXfrm>
    </dsp:sp>
    <dsp:sp modelId="{C614C1DF-C6C5-4FB9-9A36-FF962064E422}">
      <dsp:nvSpPr>
        <dsp:cNvPr id="0" name=""/>
        <dsp:cNvSpPr/>
      </dsp:nvSpPr>
      <dsp:spPr>
        <a:xfrm>
          <a:off x="0" y="442755"/>
          <a:ext cx="3124200" cy="4843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193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400" kern="1200" dirty="0" smtClean="0"/>
            <a:t>Posture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400" kern="1200" dirty="0" smtClean="0"/>
            <a:t>Gesture</a:t>
          </a:r>
          <a:endParaRPr lang="en-US" sz="1400" kern="1200" dirty="0"/>
        </a:p>
      </dsp:txBody>
      <dsp:txXfrm>
        <a:off x="0" y="442755"/>
        <a:ext cx="3124200" cy="484380"/>
      </dsp:txXfrm>
    </dsp:sp>
    <dsp:sp modelId="{C33B09F3-C697-44B1-9589-105643C77377}">
      <dsp:nvSpPr>
        <dsp:cNvPr id="0" name=""/>
        <dsp:cNvSpPr/>
      </dsp:nvSpPr>
      <dsp:spPr>
        <a:xfrm>
          <a:off x="0" y="927135"/>
          <a:ext cx="3124200" cy="431730"/>
        </a:xfrm>
        <a:prstGeom prst="roundRect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Face</a:t>
          </a:r>
          <a:endParaRPr lang="en-US" sz="1800" kern="1200" dirty="0"/>
        </a:p>
      </dsp:txBody>
      <dsp:txXfrm>
        <a:off x="0" y="927135"/>
        <a:ext cx="3124200" cy="431730"/>
      </dsp:txXfrm>
    </dsp:sp>
    <dsp:sp modelId="{144B38FD-B61A-474A-A3ED-ABC6D64C3C05}">
      <dsp:nvSpPr>
        <dsp:cNvPr id="0" name=""/>
        <dsp:cNvSpPr/>
      </dsp:nvSpPr>
      <dsp:spPr>
        <a:xfrm>
          <a:off x="0" y="1358865"/>
          <a:ext cx="3124200" cy="4843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193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400" kern="1200" dirty="0" smtClean="0"/>
            <a:t>Expressions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400" kern="1200" dirty="0" smtClean="0"/>
            <a:t>Gestures</a:t>
          </a:r>
          <a:endParaRPr lang="en-US" sz="1400" kern="1200" dirty="0"/>
        </a:p>
      </dsp:txBody>
      <dsp:txXfrm>
        <a:off x="0" y="1358865"/>
        <a:ext cx="3124200" cy="484380"/>
      </dsp:txXfrm>
    </dsp:sp>
    <dsp:sp modelId="{CFB5FD75-2BE9-4674-9BE3-967AEF875C55}">
      <dsp:nvSpPr>
        <dsp:cNvPr id="0" name=""/>
        <dsp:cNvSpPr/>
      </dsp:nvSpPr>
      <dsp:spPr>
        <a:xfrm>
          <a:off x="0" y="1843245"/>
          <a:ext cx="3124200" cy="431730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Eyes</a:t>
          </a:r>
          <a:endParaRPr lang="en-US" sz="1800" kern="1200" dirty="0"/>
        </a:p>
      </dsp:txBody>
      <dsp:txXfrm>
        <a:off x="0" y="1843245"/>
        <a:ext cx="3124200" cy="431730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F778EE1-E9BF-4665-B0C8-C77894733544}">
      <dsp:nvSpPr>
        <dsp:cNvPr id="0" name=""/>
        <dsp:cNvSpPr/>
      </dsp:nvSpPr>
      <dsp:spPr>
        <a:xfrm rot="5400000">
          <a:off x="-136177" y="137878"/>
          <a:ext cx="907851" cy="635496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 dirty="0"/>
        </a:p>
      </dsp:txBody>
      <dsp:txXfrm rot="5400000">
        <a:off x="-136177" y="137878"/>
        <a:ext cx="907851" cy="635496"/>
      </dsp:txXfrm>
    </dsp:sp>
    <dsp:sp modelId="{0FFD925E-BB2E-4013-BCFC-1CFF77EB0575}">
      <dsp:nvSpPr>
        <dsp:cNvPr id="0" name=""/>
        <dsp:cNvSpPr/>
      </dsp:nvSpPr>
      <dsp:spPr>
        <a:xfrm rot="5400000">
          <a:off x="2080096" y="-1442899"/>
          <a:ext cx="590103" cy="34793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Face Detection</a:t>
          </a:r>
          <a:endParaRPr lang="en-US" sz="2800" kern="1200" dirty="0"/>
        </a:p>
      </dsp:txBody>
      <dsp:txXfrm rot="5400000">
        <a:off x="2080096" y="-1442899"/>
        <a:ext cx="590103" cy="3479303"/>
      </dsp:txXfrm>
    </dsp:sp>
    <dsp:sp modelId="{0DBBC158-DA6C-4289-9BB2-FD97B73A1239}">
      <dsp:nvSpPr>
        <dsp:cNvPr id="0" name=""/>
        <dsp:cNvSpPr/>
      </dsp:nvSpPr>
      <dsp:spPr>
        <a:xfrm rot="5400000">
          <a:off x="-136177" y="926065"/>
          <a:ext cx="907851" cy="635496"/>
        </a:xfrm>
        <a:prstGeom prst="chevron">
          <a:avLst/>
        </a:prstGeom>
        <a:gradFill rotWithShape="0">
          <a:gsLst>
            <a:gs pos="0">
              <a:schemeClr val="accent5">
                <a:hueOff val="-2483469"/>
                <a:satOff val="9953"/>
                <a:lumOff val="2157"/>
                <a:alphaOff val="0"/>
                <a:shade val="51000"/>
                <a:satMod val="130000"/>
              </a:schemeClr>
            </a:gs>
            <a:gs pos="80000">
              <a:schemeClr val="accent5">
                <a:hueOff val="-2483469"/>
                <a:satOff val="9953"/>
                <a:lumOff val="2157"/>
                <a:alphaOff val="0"/>
                <a:shade val="93000"/>
                <a:satMod val="130000"/>
              </a:schemeClr>
            </a:gs>
            <a:gs pos="100000">
              <a:schemeClr val="accent5">
                <a:hueOff val="-2483469"/>
                <a:satOff val="9953"/>
                <a:lumOff val="2157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2483469"/>
              <a:satOff val="9953"/>
              <a:lumOff val="215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 dirty="0"/>
        </a:p>
      </dsp:txBody>
      <dsp:txXfrm rot="5400000">
        <a:off x="-136177" y="926065"/>
        <a:ext cx="907851" cy="635496"/>
      </dsp:txXfrm>
    </dsp:sp>
    <dsp:sp modelId="{E45847FE-903C-42A6-BDB5-9BB5F8F1BE38}">
      <dsp:nvSpPr>
        <dsp:cNvPr id="0" name=""/>
        <dsp:cNvSpPr/>
      </dsp:nvSpPr>
      <dsp:spPr>
        <a:xfrm rot="5400000">
          <a:off x="2080096" y="-654712"/>
          <a:ext cx="590103" cy="34793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2483469"/>
              <a:satOff val="9953"/>
              <a:lumOff val="215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Person Detection</a:t>
          </a:r>
          <a:endParaRPr lang="en-US" sz="2800" kern="1200" dirty="0"/>
        </a:p>
      </dsp:txBody>
      <dsp:txXfrm rot="5400000">
        <a:off x="2080096" y="-654712"/>
        <a:ext cx="590103" cy="3479303"/>
      </dsp:txXfrm>
    </dsp:sp>
    <dsp:sp modelId="{9A95EE43-15D8-4A54-A29A-84FB2A5D289F}">
      <dsp:nvSpPr>
        <dsp:cNvPr id="0" name=""/>
        <dsp:cNvSpPr/>
      </dsp:nvSpPr>
      <dsp:spPr>
        <a:xfrm rot="5400000">
          <a:off x="-136177" y="1714251"/>
          <a:ext cx="907851" cy="635496"/>
        </a:xfrm>
        <a:prstGeom prst="chevron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shade val="51000"/>
                <a:satMod val="130000"/>
              </a:schemeClr>
            </a:gs>
            <a:gs pos="80000">
              <a:schemeClr val="accent5">
                <a:hueOff val="-4966938"/>
                <a:satOff val="19906"/>
                <a:lumOff val="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4966938"/>
              <a:satOff val="19906"/>
              <a:lumOff val="431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 dirty="0"/>
        </a:p>
      </dsp:txBody>
      <dsp:txXfrm rot="5400000">
        <a:off x="-136177" y="1714251"/>
        <a:ext cx="907851" cy="635496"/>
      </dsp:txXfrm>
    </dsp:sp>
    <dsp:sp modelId="{1ADD7364-078C-480B-AEB6-148FB5E0A0EB}">
      <dsp:nvSpPr>
        <dsp:cNvPr id="0" name=""/>
        <dsp:cNvSpPr/>
      </dsp:nvSpPr>
      <dsp:spPr>
        <a:xfrm rot="5400000">
          <a:off x="2080096" y="133474"/>
          <a:ext cx="590103" cy="34793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4966938"/>
              <a:satOff val="19906"/>
              <a:lumOff val="431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Person Recognition</a:t>
          </a:r>
          <a:endParaRPr lang="en-US" sz="2800" kern="1200" dirty="0"/>
        </a:p>
      </dsp:txBody>
      <dsp:txXfrm rot="5400000">
        <a:off x="2080096" y="133474"/>
        <a:ext cx="590103" cy="3479303"/>
      </dsp:txXfrm>
    </dsp:sp>
    <dsp:sp modelId="{08AFEB32-BE07-48D5-9BF7-1FE596E7C433}">
      <dsp:nvSpPr>
        <dsp:cNvPr id="0" name=""/>
        <dsp:cNvSpPr/>
      </dsp:nvSpPr>
      <dsp:spPr>
        <a:xfrm rot="5400000">
          <a:off x="-136177" y="2502438"/>
          <a:ext cx="907851" cy="635496"/>
        </a:xfrm>
        <a:prstGeom prst="chevron">
          <a:avLst/>
        </a:prstGeom>
        <a:gradFill rotWithShape="0">
          <a:gsLst>
            <a:gs pos="0">
              <a:schemeClr val="accent5">
                <a:hueOff val="-7450407"/>
                <a:satOff val="29858"/>
                <a:lumOff val="6471"/>
                <a:alphaOff val="0"/>
                <a:shade val="51000"/>
                <a:satMod val="130000"/>
              </a:schemeClr>
            </a:gs>
            <a:gs pos="80000">
              <a:schemeClr val="accent5">
                <a:hueOff val="-7450407"/>
                <a:satOff val="29858"/>
                <a:lumOff val="6471"/>
                <a:alphaOff val="0"/>
                <a:shade val="93000"/>
                <a:satMod val="130000"/>
              </a:schemeClr>
            </a:gs>
            <a:gs pos="100000">
              <a:schemeClr val="accent5">
                <a:hueOff val="-7450407"/>
                <a:satOff val="29858"/>
                <a:lumOff val="6471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7450407"/>
              <a:satOff val="29858"/>
              <a:lumOff val="647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 dirty="0"/>
        </a:p>
      </dsp:txBody>
      <dsp:txXfrm rot="5400000">
        <a:off x="-136177" y="2502438"/>
        <a:ext cx="907851" cy="635496"/>
      </dsp:txXfrm>
    </dsp:sp>
    <dsp:sp modelId="{5E530773-0172-4175-9B30-C7A41D65C300}">
      <dsp:nvSpPr>
        <dsp:cNvPr id="0" name=""/>
        <dsp:cNvSpPr/>
      </dsp:nvSpPr>
      <dsp:spPr>
        <a:xfrm rot="5400000">
          <a:off x="2080096" y="921660"/>
          <a:ext cx="590103" cy="34793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7450407"/>
              <a:satOff val="29858"/>
              <a:lumOff val="647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Facial Expression </a:t>
          </a:r>
          <a:endParaRPr lang="en-US" sz="2800" kern="1200" dirty="0"/>
        </a:p>
      </dsp:txBody>
      <dsp:txXfrm rot="5400000">
        <a:off x="2080096" y="921660"/>
        <a:ext cx="590103" cy="3479303"/>
      </dsp:txXfrm>
    </dsp:sp>
    <dsp:sp modelId="{BA60AE5C-1F66-4D5B-8547-8BF01CD0AABE}">
      <dsp:nvSpPr>
        <dsp:cNvPr id="0" name=""/>
        <dsp:cNvSpPr/>
      </dsp:nvSpPr>
      <dsp:spPr>
        <a:xfrm rot="5400000">
          <a:off x="-136177" y="3290625"/>
          <a:ext cx="907851" cy="635496"/>
        </a:xfrm>
        <a:prstGeom prst="chevron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 dirty="0"/>
        </a:p>
      </dsp:txBody>
      <dsp:txXfrm rot="5400000">
        <a:off x="-136177" y="3290625"/>
        <a:ext cx="907851" cy="635496"/>
      </dsp:txXfrm>
    </dsp:sp>
    <dsp:sp modelId="{A28BEAED-38CC-415C-90DF-ACCB44BB35CC}">
      <dsp:nvSpPr>
        <dsp:cNvPr id="0" name=""/>
        <dsp:cNvSpPr/>
      </dsp:nvSpPr>
      <dsp:spPr>
        <a:xfrm rot="5400000">
          <a:off x="2080096" y="1709847"/>
          <a:ext cx="590103" cy="34793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Body Mannerisms</a:t>
          </a:r>
          <a:endParaRPr lang="en-US" sz="2800" kern="1200" dirty="0"/>
        </a:p>
      </dsp:txBody>
      <dsp:txXfrm rot="5400000">
        <a:off x="2080096" y="1709847"/>
        <a:ext cx="590103" cy="34793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0.05263</cdr:x>
      <cdr:y>0.43103</cdr:y>
    </cdr:from>
    <cdr:to>
      <cdr:x>0.20144</cdr:x>
      <cdr:y>0.55638</cdr:y>
    </cdr:to>
    <cdr:sp macro="" textlink="">
      <cdr:nvSpPr>
        <cdr:cNvPr id="2" name="TextBox 10"/>
        <cdr:cNvSpPr txBox="1"/>
      </cdr:nvSpPr>
      <cdr:spPr>
        <a:xfrm xmlns:a="http://schemas.openxmlformats.org/drawingml/2006/main">
          <a:off x="228593" y="1269987"/>
          <a:ext cx="646331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Tw Cen MT"/>
            </a:defRPr>
          </a:lvl1pPr>
          <a:lvl2pPr marL="4572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Tw Cen MT"/>
            </a:defRPr>
          </a:lvl2pPr>
          <a:lvl3pPr marL="9144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Tw Cen MT"/>
            </a:defRPr>
          </a:lvl3pPr>
          <a:lvl4pPr marL="13716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Tw Cen MT"/>
            </a:defRPr>
          </a:lvl4pPr>
          <a:lvl5pPr marL="18288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Tw Cen MT"/>
            </a:defRPr>
          </a:lvl5pPr>
          <a:lvl6pPr marL="22860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Tw Cen MT"/>
            </a:defRPr>
          </a:lvl6pPr>
          <a:lvl7pPr marL="27432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Tw Cen MT"/>
            </a:defRPr>
          </a:lvl7pPr>
          <a:lvl8pPr marL="32004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Tw Cen MT"/>
            </a:defRPr>
          </a:lvl8pPr>
          <a:lvl9pPr marL="36576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Tw Cen MT"/>
            </a:defRPr>
          </a:lvl9pPr>
        </a:lstStyle>
        <a:p xmlns:a="http://schemas.openxmlformats.org/drawingml/2006/main">
          <a:r>
            <a:rPr lang="en-US" b="1" dirty="0" smtClean="0"/>
            <a:t>35%</a:t>
          </a:r>
          <a:endParaRPr lang="en-US" b="1" dirty="0"/>
        </a:p>
      </cdr:txBody>
    </cdr:sp>
  </cdr:relSizeAnchor>
  <cdr:relSizeAnchor xmlns:cdr="http://schemas.openxmlformats.org/drawingml/2006/chartDrawing">
    <cdr:from>
      <cdr:x>0.64912</cdr:x>
      <cdr:y>0.4569</cdr:y>
    </cdr:from>
    <cdr:to>
      <cdr:x>0.79793</cdr:x>
      <cdr:y>0.58225</cdr:y>
    </cdr:to>
    <cdr:sp macro="" textlink="">
      <cdr:nvSpPr>
        <cdr:cNvPr id="3" name="TextBox 10"/>
        <cdr:cNvSpPr txBox="1"/>
      </cdr:nvSpPr>
      <cdr:spPr>
        <a:xfrm xmlns:a="http://schemas.openxmlformats.org/drawingml/2006/main">
          <a:off x="2819388" y="1346210"/>
          <a:ext cx="646331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Tw Cen MT"/>
            </a:defRPr>
          </a:lvl1pPr>
          <a:lvl2pPr marL="4572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Tw Cen MT"/>
            </a:defRPr>
          </a:lvl2pPr>
          <a:lvl3pPr marL="9144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Tw Cen MT"/>
            </a:defRPr>
          </a:lvl3pPr>
          <a:lvl4pPr marL="13716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Tw Cen MT"/>
            </a:defRPr>
          </a:lvl4pPr>
          <a:lvl5pPr marL="18288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Tw Cen MT"/>
            </a:defRPr>
          </a:lvl5pPr>
          <a:lvl6pPr marL="22860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Tw Cen MT"/>
            </a:defRPr>
          </a:lvl6pPr>
          <a:lvl7pPr marL="27432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Tw Cen MT"/>
            </a:defRPr>
          </a:lvl7pPr>
          <a:lvl8pPr marL="32004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Tw Cen MT"/>
            </a:defRPr>
          </a:lvl8pPr>
          <a:lvl9pPr marL="36576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Tw Cen MT"/>
            </a:defRPr>
          </a:lvl9pPr>
        </a:lstStyle>
        <a:p xmlns:a="http://schemas.openxmlformats.org/drawingml/2006/main">
          <a:r>
            <a:rPr lang="en-US" b="1" dirty="0" smtClean="0"/>
            <a:t>25%</a:t>
          </a:r>
          <a:endParaRPr lang="en-US" b="1" dirty="0"/>
        </a:p>
      </cdr:txBody>
    </cdr:sp>
  </cdr:relSizeAnchor>
  <cdr:relSizeAnchor xmlns:cdr="http://schemas.openxmlformats.org/drawingml/2006/chartDrawing">
    <cdr:from>
      <cdr:x>0.80702</cdr:x>
      <cdr:y>0.43966</cdr:y>
    </cdr:from>
    <cdr:to>
      <cdr:x>0.96492</cdr:x>
      <cdr:y>0.56501</cdr:y>
    </cdr:to>
    <cdr:sp macro="" textlink="">
      <cdr:nvSpPr>
        <cdr:cNvPr id="4" name="TextBox 10"/>
        <cdr:cNvSpPr txBox="1"/>
      </cdr:nvSpPr>
      <cdr:spPr>
        <a:xfrm xmlns:a="http://schemas.openxmlformats.org/drawingml/2006/main">
          <a:off x="3505200" y="1295400"/>
          <a:ext cx="68581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Tw Cen MT"/>
            </a:defRPr>
          </a:lvl1pPr>
          <a:lvl2pPr marL="4572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Tw Cen MT"/>
            </a:defRPr>
          </a:lvl2pPr>
          <a:lvl3pPr marL="9144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Tw Cen MT"/>
            </a:defRPr>
          </a:lvl3pPr>
          <a:lvl4pPr marL="13716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Tw Cen MT"/>
            </a:defRPr>
          </a:lvl4pPr>
          <a:lvl5pPr marL="18288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Tw Cen MT"/>
            </a:defRPr>
          </a:lvl5pPr>
          <a:lvl6pPr marL="22860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Tw Cen MT"/>
            </a:defRPr>
          </a:lvl6pPr>
          <a:lvl7pPr marL="27432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Tw Cen MT"/>
            </a:defRPr>
          </a:lvl7pPr>
          <a:lvl8pPr marL="32004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Tw Cen MT"/>
            </a:defRPr>
          </a:lvl8pPr>
          <a:lvl9pPr marL="36576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Tw Cen MT"/>
            </a:defRPr>
          </a:lvl9pPr>
        </a:lstStyle>
        <a:p xmlns:a="http://schemas.openxmlformats.org/drawingml/2006/main">
          <a:r>
            <a:rPr lang="en-US" b="1" dirty="0" smtClean="0"/>
            <a:t>75%</a:t>
          </a:r>
          <a:endParaRPr lang="en-US" b="1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18C533-A556-4A05-A6D6-B314EA790B03}" type="datetimeFigureOut">
              <a:rPr lang="en-US" smtClean="0"/>
              <a:pPr/>
              <a:t>12/7/2009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E0580-4231-41D4-B001-5C876748E29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AA567E-EA7E-4818-AEC1-B11BFA126FC7}" type="datetimeFigureOut">
              <a:rPr lang="en-US" smtClean="0"/>
              <a:pPr/>
              <a:t>12/7/2009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7206F8-02D4-42A1-89BB-B70FE12C046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206F8-02D4-42A1-89BB-B70FE12C0463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206F8-02D4-42A1-89BB-B70FE12C0463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206F8-02D4-42A1-89BB-B70FE12C0463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E05E9-05CC-44CF-84DC-0C725D688091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E05E9-05CC-44CF-84DC-0C725D688091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762000"/>
            <a:ext cx="9144000" cy="609600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196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7" name="Picture 6" descr="I:\CUbiC\Images\CUbiC Logo\CUbiC Logo.JPG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rcRect b="30113"/>
          <a:stretch>
            <a:fillRect/>
          </a:stretch>
        </p:blipFill>
        <p:spPr bwMode="auto">
          <a:xfrm>
            <a:off x="3733800" y="76200"/>
            <a:ext cx="1619250" cy="1143000"/>
          </a:xfrm>
          <a:prstGeom prst="rect">
            <a:avLst/>
          </a:prstGeom>
          <a:noFill/>
          <a:effectLst/>
        </p:spPr>
      </p:pic>
      <p:sp>
        <p:nvSpPr>
          <p:cNvPr id="8" name="TextBox 7"/>
          <p:cNvSpPr txBox="1"/>
          <p:nvPr userDrawn="1"/>
        </p:nvSpPr>
        <p:spPr>
          <a:xfrm>
            <a:off x="1842448" y="152400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ENTER FOR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OGNITIVE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BIQUITOUS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OMPUTING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85800" y="2133600"/>
            <a:ext cx="7772400" cy="2209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reflection blurRad="6350" stA="52000" endA="300" endPos="35000" dir="5400000" sy="-100000" algn="bl" rotWithShape="0"/>
            <a:softEdge rad="127000"/>
          </a:effectLst>
          <a:scene3d>
            <a:camera prst="orthographicFront"/>
            <a:lightRig rig="threePt" dir="t"/>
          </a:scene3d>
          <a:sp3d prstMaterial="matte">
            <a:bevelT/>
            <a:contourClr>
              <a:schemeClr val="tx1">
                <a:lumMod val="50000"/>
                <a:lumOff val="50000"/>
              </a:schemeClr>
            </a:contourClr>
          </a:sp3d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752600" y="1598612"/>
            <a:ext cx="5638800" cy="15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2498834" y="1183203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cs typeface="Times New Roman" pitchFamily="18" charset="0"/>
              </a:rPr>
              <a:t>CUbiC</a:t>
            </a:r>
            <a:endParaRPr lang="en-US" dirty="0">
              <a:solidFill>
                <a:schemeClr val="bg1">
                  <a:lumMod val="65000"/>
                </a:schemeClr>
              </a:solidFill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I:\ASU\Logos\lwm1_mg.jpg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0000" contrast="-20000"/>
          </a:blip>
          <a:srcRect b="46554"/>
          <a:stretch>
            <a:fillRect/>
          </a:stretch>
        </p:blipFill>
        <p:spPr bwMode="auto">
          <a:xfrm>
            <a:off x="76200" y="6477000"/>
            <a:ext cx="857250" cy="304800"/>
          </a:xfrm>
          <a:prstGeom prst="rect">
            <a:avLst/>
          </a:prstGeom>
          <a:noFill/>
          <a:effectLst/>
        </p:spPr>
      </p:pic>
      <p:sp>
        <p:nvSpPr>
          <p:cNvPr id="14" name="TextBox 13"/>
          <p:cNvSpPr txBox="1"/>
          <p:nvPr userDrawn="1"/>
        </p:nvSpPr>
        <p:spPr>
          <a:xfrm>
            <a:off x="838200" y="6443246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ARIZONA STATE UNIVERSITY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91350" y="6416675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3958D602-0E16-438C-A77A-F3BA264810FD}" type="datetime4">
              <a:rPr lang="en-US" smtClean="0"/>
              <a:pPr/>
              <a:t>December 7, 2009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3598"/>
            <a:ext cx="7772400" cy="2209801"/>
          </a:xfrm>
          <a:prstGeom prst="round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209550"/>
            <a:ext cx="8229600" cy="868362"/>
          </a:xfrm>
          <a:prstGeom prst="round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Placeholder 1"/>
          <p:cNvSpPr txBox="1">
            <a:spLocks/>
          </p:cNvSpPr>
          <p:nvPr userDrawn="1"/>
        </p:nvSpPr>
        <p:spPr>
          <a:xfrm>
            <a:off x="447675" y="209550"/>
            <a:ext cx="8229600" cy="868362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 descr="I:\CUbiC\Images\CUbiC Logo\CUbiC Logo.JPG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rcRect b="30113"/>
          <a:stretch>
            <a:fillRect/>
          </a:stretch>
        </p:blipFill>
        <p:spPr bwMode="auto">
          <a:xfrm>
            <a:off x="8077200" y="6324600"/>
            <a:ext cx="710741" cy="457200"/>
          </a:xfrm>
          <a:prstGeom prst="rect">
            <a:avLst/>
          </a:prstGeom>
          <a:noFill/>
          <a:effectLst/>
        </p:spPr>
      </p:pic>
      <p:pic>
        <p:nvPicPr>
          <p:cNvPr id="10" name="Picture 2" descr="I:\ASU\Logos\lwm1_mg.jpg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0000" contrast="-20000"/>
          </a:blip>
          <a:srcRect b="46554"/>
          <a:stretch>
            <a:fillRect/>
          </a:stretch>
        </p:blipFill>
        <p:spPr bwMode="auto">
          <a:xfrm>
            <a:off x="361950" y="6400800"/>
            <a:ext cx="857250" cy="304800"/>
          </a:xfrm>
          <a:prstGeom prst="rect">
            <a:avLst/>
          </a:prstGeom>
          <a:noFill/>
          <a:effectLst/>
        </p:spPr>
      </p:pic>
      <p:sp>
        <p:nvSpPr>
          <p:cNvPr id="11" name="TextBox 10"/>
          <p:cNvSpPr txBox="1"/>
          <p:nvPr userDrawn="1"/>
        </p:nvSpPr>
        <p:spPr>
          <a:xfrm>
            <a:off x="1981200" y="6477000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ENTER FOR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OGNITIVE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BIQUITOUS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OMPUTING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57200" y="6286500"/>
            <a:ext cx="8229600" cy="15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4350" y="6172200"/>
            <a:ext cx="533400" cy="36512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274A6-7FC5-4119-B642-B6647BAB808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video" Target="file:///C:\Documents%20and%20Settings\laks\Desktop\Defense\FinalDefense\Videos\SMSPF_Dataset3_ShayokLM.avi" TargetMode="External"/><Relationship Id="rId1" Type="http://schemas.openxmlformats.org/officeDocument/2006/relationships/video" Target="file:///C:\Documents%20and%20Settings\laks\Desktop\Defense\FinalDefense\Videos\SPF_Dataset3_ShayokLM.avi" TargetMode="Externa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jpe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9.png"/><Relationship Id="rId4" Type="http://schemas.openxmlformats.org/officeDocument/2006/relationships/image" Target="../media/image5.jpeg"/><Relationship Id="rId9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chart" Target="../charts/chart1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11" Type="http://schemas.openxmlformats.org/officeDocument/2006/relationships/image" Target="../media/image15.jpeg"/><Relationship Id="rId5" Type="http://schemas.openxmlformats.org/officeDocument/2006/relationships/image" Target="../media/image3.jpeg"/><Relationship Id="rId10" Type="http://schemas.openxmlformats.org/officeDocument/2006/relationships/image" Target="../media/image14.jpeg"/><Relationship Id="rId4" Type="http://schemas.openxmlformats.org/officeDocument/2006/relationships/image" Target="../media/image10.png"/><Relationship Id="rId9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29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28.pn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27.gif"/><Relationship Id="rId4" Type="http://schemas.openxmlformats.org/officeDocument/2006/relationships/diagramLayout" Target="../diagrams/layout4.xml"/><Relationship Id="rId9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26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762000"/>
            <a:ext cx="9144000" cy="609600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95800"/>
            <a:ext cx="6400800" cy="1752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Sreekar Krishna</a:t>
            </a:r>
          </a:p>
          <a:p>
            <a:r>
              <a:rPr lang="en-US" sz="1600" b="1" dirty="0" smtClean="0">
                <a:solidFill>
                  <a:schemeClr val="tx1"/>
                </a:solidFill>
              </a:rPr>
              <a:t>Committee: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Dr. </a:t>
            </a:r>
            <a:r>
              <a:rPr lang="en-US" sz="1600" dirty="0" err="1" smtClean="0">
                <a:solidFill>
                  <a:schemeClr val="tx1"/>
                </a:solidFill>
              </a:rPr>
              <a:t>Sethuraman</a:t>
            </a:r>
            <a:r>
              <a:rPr lang="en-US" sz="1600" dirty="0" smtClean="0">
                <a:solidFill>
                  <a:schemeClr val="tx1"/>
                </a:solidFill>
              </a:rPr>
              <a:t> (</a:t>
            </a:r>
            <a:r>
              <a:rPr lang="en-US" sz="1600" dirty="0" err="1" smtClean="0">
                <a:solidFill>
                  <a:schemeClr val="tx1"/>
                </a:solidFill>
              </a:rPr>
              <a:t>Panch</a:t>
            </a:r>
            <a:r>
              <a:rPr lang="en-US" sz="1600" dirty="0" smtClean="0">
                <a:solidFill>
                  <a:schemeClr val="tx1"/>
                </a:solidFill>
              </a:rPr>
              <a:t>) </a:t>
            </a:r>
            <a:r>
              <a:rPr lang="en-US" sz="1600" dirty="0" err="1" smtClean="0">
                <a:solidFill>
                  <a:schemeClr val="tx1"/>
                </a:solidFill>
              </a:rPr>
              <a:t>Panchanathan</a:t>
            </a:r>
            <a:r>
              <a:rPr lang="en-US" sz="1600" dirty="0" smtClean="0">
                <a:solidFill>
                  <a:schemeClr val="tx1"/>
                </a:solidFill>
              </a:rPr>
              <a:t>, Chair</a:t>
            </a:r>
          </a:p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Dr. </a:t>
            </a:r>
            <a:r>
              <a:rPr lang="en-US" sz="1600" dirty="0" err="1" smtClean="0">
                <a:solidFill>
                  <a:schemeClr val="tx1"/>
                </a:solidFill>
              </a:rPr>
              <a:t>Baoxin</a:t>
            </a:r>
            <a:r>
              <a:rPr lang="en-US" sz="1600" dirty="0" smtClean="0">
                <a:solidFill>
                  <a:schemeClr val="tx1"/>
                </a:solidFill>
              </a:rPr>
              <a:t> Li			        Dr. Michelle (</a:t>
            </a:r>
            <a:r>
              <a:rPr lang="en-US" sz="1600" dirty="0" err="1" smtClean="0">
                <a:solidFill>
                  <a:schemeClr val="tx1"/>
                </a:solidFill>
              </a:rPr>
              <a:t>Lani</a:t>
            </a:r>
            <a:r>
              <a:rPr lang="en-US" sz="1600" dirty="0" smtClean="0">
                <a:solidFill>
                  <a:schemeClr val="tx1"/>
                </a:solidFill>
              </a:rPr>
              <a:t>) </a:t>
            </a:r>
            <a:r>
              <a:rPr lang="en-US" sz="1600" dirty="0" err="1" smtClean="0">
                <a:solidFill>
                  <a:schemeClr val="tx1"/>
                </a:solidFill>
              </a:rPr>
              <a:t>Shiota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Dr. Gang </a:t>
            </a:r>
            <a:r>
              <a:rPr lang="en-US" sz="1600" dirty="0" err="1" smtClean="0">
                <a:solidFill>
                  <a:schemeClr val="tx1"/>
                </a:solidFill>
              </a:rPr>
              <a:t>Qian</a:t>
            </a:r>
            <a:r>
              <a:rPr lang="en-US" sz="1600" dirty="0" smtClean="0">
                <a:solidFill>
                  <a:schemeClr val="tx1"/>
                </a:solidFill>
              </a:rPr>
              <a:t>			        Dr. John Black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 descr="I:\CUbiC\Images\CUbiC Logo\CUbiC Logo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rcRect b="30113"/>
          <a:stretch>
            <a:fillRect/>
          </a:stretch>
        </p:blipFill>
        <p:spPr bwMode="auto">
          <a:xfrm>
            <a:off x="3733800" y="76200"/>
            <a:ext cx="1619250" cy="1143000"/>
          </a:xfrm>
          <a:prstGeom prst="rect">
            <a:avLst/>
          </a:prstGeom>
          <a:noFill/>
          <a:effectLst/>
        </p:spPr>
      </p:pic>
      <p:sp>
        <p:nvSpPr>
          <p:cNvPr id="7" name="Rectangle 6"/>
          <p:cNvSpPr/>
          <p:nvPr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842448" y="152400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ENTER FOR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OGNITIVE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BIQUITOUS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OMPUTING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685800" y="2209800"/>
            <a:ext cx="7772400" cy="2209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reflection blurRad="6350" stA="52000" endA="300" endPos="35000" dir="5400000" sy="-100000" algn="bl" rotWithShape="0"/>
            <a:softEdge rad="127000"/>
          </a:effectLst>
          <a:scene3d>
            <a:camera prst="orthographicFront"/>
            <a:lightRig rig="threePt" dir="t"/>
          </a:scene3d>
          <a:sp3d prstMaterial="matte">
            <a:bevelT/>
            <a:contourClr>
              <a:schemeClr val="tx1">
                <a:lumMod val="50000"/>
                <a:lumOff val="50000"/>
              </a:schemeClr>
            </a:contourClr>
          </a:sp3d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752600" y="1598612"/>
            <a:ext cx="5638800" cy="15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498834" y="1183203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cs typeface="Times New Roman" pitchFamily="18" charset="0"/>
              </a:rPr>
              <a:t>CUbiC</a:t>
            </a:r>
            <a:endParaRPr lang="en-US" dirty="0">
              <a:solidFill>
                <a:schemeClr val="bg1">
                  <a:lumMod val="65000"/>
                </a:schemeClr>
              </a:solidFill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06625"/>
            <a:ext cx="7772400" cy="2136775"/>
          </a:xfrm>
          <a:prstGeom prst="roundRect">
            <a:avLst/>
          </a:prstGeom>
          <a:noFill/>
          <a:effectLst/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Social Interaction Assistant</a:t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An Assistive and Rehabilitative Technology to Enrich the Social Interactions for Individuals who are Blind and Visually Impaired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" name="Picture 2" descr="I:\ASU\Logos\lwm1_m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0000" contrast="-20000"/>
          </a:blip>
          <a:srcRect b="46554"/>
          <a:stretch>
            <a:fillRect/>
          </a:stretch>
        </p:blipFill>
        <p:spPr bwMode="auto">
          <a:xfrm>
            <a:off x="76200" y="6477000"/>
            <a:ext cx="857250" cy="304800"/>
          </a:xfrm>
          <a:prstGeom prst="rect">
            <a:avLst/>
          </a:prstGeom>
          <a:noFill/>
          <a:effectLst/>
        </p:spPr>
      </p:pic>
      <p:sp>
        <p:nvSpPr>
          <p:cNvPr id="14" name="TextBox 13"/>
          <p:cNvSpPr txBox="1"/>
          <p:nvPr/>
        </p:nvSpPr>
        <p:spPr>
          <a:xfrm>
            <a:off x="838200" y="6443246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ARIZONA STATE UNIVERSITY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Example Dataset</a:t>
            </a:r>
            <a:endParaRPr lang="en-US" dirty="0"/>
          </a:p>
        </p:txBody>
      </p:sp>
      <p:sp>
        <p:nvSpPr>
          <p:cNvPr id="56325" name="Rectangle 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6326" name="Rectangle 6"/>
          <p:cNvSpPr>
            <a:spLocks noChangeArrowheads="1"/>
          </p:cNvSpPr>
          <p:nvPr/>
        </p:nvSpPr>
        <p:spPr bwMode="auto">
          <a:xfrm>
            <a:off x="0" y="914401"/>
            <a:ext cx="22313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6327" name="Rectangle 7"/>
          <p:cNvSpPr>
            <a:spLocks noChangeArrowheads="1"/>
          </p:cNvSpPr>
          <p:nvPr/>
        </p:nvSpPr>
        <p:spPr bwMode="auto">
          <a:xfrm>
            <a:off x="0" y="1828801"/>
            <a:ext cx="30008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6328" name="Rectangle 8"/>
          <p:cNvSpPr>
            <a:spLocks noChangeArrowheads="1"/>
          </p:cNvSpPr>
          <p:nvPr/>
        </p:nvSpPr>
        <p:spPr bwMode="auto">
          <a:xfrm>
            <a:off x="0" y="2743201"/>
            <a:ext cx="22313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6329" name="Rectangle 9"/>
          <p:cNvSpPr>
            <a:spLocks noChangeArrowheads="1"/>
          </p:cNvSpPr>
          <p:nvPr/>
        </p:nvSpPr>
        <p:spPr bwMode="auto">
          <a:xfrm>
            <a:off x="0" y="3657600"/>
            <a:ext cx="21672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05000" y="2785646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Color PF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6035040" y="2667000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SMSPF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1600200" y="5943600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Area Overlap Ratio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5349240" y="5867400"/>
            <a:ext cx="259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Distance between </a:t>
            </a:r>
            <a:r>
              <a:rPr lang="en-US" sz="1600" dirty="0" err="1" smtClean="0"/>
              <a:t>Centroids</a:t>
            </a:r>
            <a:endParaRPr lang="en-US" sz="1600" dirty="0"/>
          </a:p>
        </p:txBody>
      </p:sp>
      <p:pic>
        <p:nvPicPr>
          <p:cNvPr id="26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1524000"/>
            <a:ext cx="1219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1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53200" y="1524000"/>
            <a:ext cx="1219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8610" name="Picture 2" descr="C:\Documents and Settings\laks\Desktop\Defense\FinalDefense\Videos\CPF3\0002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43000" y="1600200"/>
            <a:ext cx="1219200" cy="914400"/>
          </a:xfrm>
          <a:prstGeom prst="rect">
            <a:avLst/>
          </a:prstGeom>
          <a:noFill/>
        </p:spPr>
      </p:pic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14600" y="1600200"/>
            <a:ext cx="1219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TextBox 29"/>
          <p:cNvSpPr txBox="1"/>
          <p:nvPr/>
        </p:nvSpPr>
        <p:spPr>
          <a:xfrm>
            <a:off x="1524000" y="2590800"/>
            <a:ext cx="381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#2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2819400" y="259080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#40</a:t>
            </a:r>
            <a:endParaRPr 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5638800" y="2514600"/>
            <a:ext cx="381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#2</a:t>
            </a:r>
            <a:endParaRPr 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6934200" y="251460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#40</a:t>
            </a:r>
            <a:endParaRPr lang="en-US" sz="1200" dirty="0"/>
          </a:p>
        </p:txBody>
      </p:sp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9600" y="3505200"/>
            <a:ext cx="36576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8613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572000" y="3505200"/>
            <a:ext cx="36576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SPF_Dataset3_ShayokLM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10" cstate="print"/>
          <a:stretch>
            <a:fillRect/>
          </a:stretch>
        </p:blipFill>
        <p:spPr>
          <a:xfrm>
            <a:off x="2895600" y="2895600"/>
            <a:ext cx="381000" cy="285750"/>
          </a:xfrm>
          <a:prstGeom prst="rect">
            <a:avLst/>
          </a:prstGeom>
        </p:spPr>
      </p:pic>
      <p:pic>
        <p:nvPicPr>
          <p:cNvPr id="35" name="SMSPF_Dataset3_ShayokLM.avi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11" cstate="print"/>
          <a:stretch>
            <a:fillRect/>
          </a:stretch>
        </p:blipFill>
        <p:spPr>
          <a:xfrm>
            <a:off x="6934200" y="2743200"/>
            <a:ext cx="457200" cy="342900"/>
          </a:xfrm>
          <a:prstGeom prst="rect">
            <a:avLst/>
          </a:prstGeom>
        </p:spPr>
      </p:pic>
      <p:pic>
        <p:nvPicPr>
          <p:cNvPr id="3073" name="Picture 1" descr="TEM1"/>
          <p:cNvPicPr preferRelativeResize="0"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28600" y="2621280"/>
            <a:ext cx="2837167" cy="2103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 descr="TEM2"/>
          <p:cNvPicPr preferRelativeResize="0"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276600" y="2590800"/>
            <a:ext cx="2768282" cy="2103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 preferRelativeResize="0"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172200" y="2545080"/>
            <a:ext cx="2792737" cy="2103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itle 1"/>
          <p:cNvSpPr txBox="1">
            <a:spLocks/>
          </p:cNvSpPr>
          <p:nvPr/>
        </p:nvSpPr>
        <p:spPr>
          <a:xfrm>
            <a:off x="457200" y="838200"/>
            <a:ext cx="8229600" cy="1252728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satMod val="1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Results – TEM on</a:t>
            </a:r>
            <a:r>
              <a:rPr kumimoji="0" lang="en-US" sz="4500" b="1" i="0" u="none" strike="noStrike" kern="1200" cap="none" spc="0" normalizeH="0" noProof="0" dirty="0" smtClean="0">
                <a:ln>
                  <a:noFill/>
                </a:ln>
                <a:solidFill>
                  <a:schemeClr val="accent1">
                    <a:satMod val="1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the 3 Datasets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satMod val="15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2000" y="4953000"/>
            <a:ext cx="7467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Clear improvement in tracking results when compared with </a:t>
            </a:r>
            <a:r>
              <a:rPr lang="en-US" sz="2800" b="1" dirty="0" err="1" smtClean="0"/>
              <a:t>Numiaro’s</a:t>
            </a:r>
            <a:r>
              <a:rPr lang="en-US" sz="2800" b="1" dirty="0" smtClean="0"/>
              <a:t> Color based particle filtering</a:t>
            </a:r>
            <a:endParaRPr lang="en-US" sz="2800" b="1" dirty="0"/>
          </a:p>
        </p:txBody>
      </p:sp>
    </p:spTree>
  </p:cSld>
  <p:clrMapOvr>
    <a:masterClrMapping/>
  </p:clrMapOvr>
  <p:transition advTm="3223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63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563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563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686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686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686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686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59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63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8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video>
            <p:video fullScrn="1">
              <p:cMediaNode>
                <p:cTn id="8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video>
          </p:childTnLst>
        </p:cTn>
      </p:par>
    </p:tnLst>
    <p:bldLst>
      <p:bldP spid="56327" grpId="0"/>
      <p:bldP spid="56328" grpId="0"/>
      <p:bldP spid="56329" grpId="0"/>
      <p:bldP spid="18" grpId="0"/>
      <p:bldP spid="19" grpId="0"/>
      <p:bldP spid="20" grpId="0"/>
      <p:bldP spid="21" grpId="0"/>
      <p:bldP spid="30" grpId="0"/>
      <p:bldP spid="31" grpId="0"/>
      <p:bldP spid="32" grpId="0"/>
      <p:bldP spid="33" grpId="0"/>
      <p:bldP spid="29" grpId="0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5" descr="image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95605" y="2819400"/>
            <a:ext cx="1231075" cy="1474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 descr="071029172856-larg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98924" y="2819400"/>
            <a:ext cx="1718796" cy="1143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 descr="nagel01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CCCCCC"/>
              </a:clrFrom>
              <a:clrTo>
                <a:srgbClr val="CCCCCC">
                  <a:alpha val="0"/>
                </a:srgbClr>
              </a:clrTo>
            </a:clrChange>
          </a:blip>
          <a:srcRect t="14444" r="21947" b="20000"/>
          <a:stretch>
            <a:fillRect/>
          </a:stretch>
        </p:blipFill>
        <p:spPr>
          <a:xfrm>
            <a:off x="947723" y="2883725"/>
            <a:ext cx="1109677" cy="13072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4159"/>
          <a:stretch>
            <a:fillRect/>
          </a:stretch>
        </p:blipFill>
        <p:spPr bwMode="auto">
          <a:xfrm>
            <a:off x="457200" y="2755877"/>
            <a:ext cx="3657600" cy="3340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2906" t="1677"/>
          <a:stretch>
            <a:fillRect/>
          </a:stretch>
        </p:blipFill>
        <p:spPr bwMode="auto">
          <a:xfrm>
            <a:off x="2362200" y="2743200"/>
            <a:ext cx="3733800" cy="3083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 descr="nagel01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CCCCCC"/>
              </a:clrFrom>
              <a:clrTo>
                <a:srgbClr val="CCCCCC">
                  <a:alpha val="0"/>
                </a:srgbClr>
              </a:clrTo>
            </a:clrChange>
          </a:blip>
          <a:srcRect t="14444" r="21947" b="20000"/>
          <a:stretch>
            <a:fillRect/>
          </a:stretch>
        </p:blipFill>
        <p:spPr>
          <a:xfrm>
            <a:off x="947723" y="2883725"/>
            <a:ext cx="1109677" cy="130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44562"/>
          </a:xfrm>
          <a:prstGeom prst="roundRect">
            <a:avLst/>
          </a:prstGeom>
          <a:solidFill>
            <a:srgbClr val="F2F2F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 smtClean="0"/>
              <a:t>Importance of Social Skills</a:t>
            </a:r>
            <a:endParaRPr lang="en-US" sz="36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57200" y="6286500"/>
            <a:ext cx="8229600" cy="15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 descr="I:\CUbiC\Images\CUbiC Logo\CUbiC Logo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rcRect b="30113"/>
          <a:stretch>
            <a:fillRect/>
          </a:stretch>
        </p:blipFill>
        <p:spPr bwMode="auto">
          <a:xfrm>
            <a:off x="8077200" y="6324600"/>
            <a:ext cx="710741" cy="457200"/>
          </a:xfrm>
          <a:prstGeom prst="rect">
            <a:avLst/>
          </a:prstGeom>
          <a:noFill/>
          <a:effectLst/>
        </p:spPr>
      </p:pic>
      <p:pic>
        <p:nvPicPr>
          <p:cNvPr id="13" name="Picture 2" descr="I:\ASU\Logos\lwm1_mg.jp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0000" contrast="-20000"/>
          </a:blip>
          <a:srcRect b="46554"/>
          <a:stretch>
            <a:fillRect/>
          </a:stretch>
        </p:blipFill>
        <p:spPr bwMode="auto">
          <a:xfrm>
            <a:off x="361950" y="6400800"/>
            <a:ext cx="857250" cy="304800"/>
          </a:xfrm>
          <a:prstGeom prst="rect">
            <a:avLst/>
          </a:prstGeom>
          <a:noFill/>
          <a:effectLst/>
        </p:spPr>
      </p:pic>
      <p:sp>
        <p:nvSpPr>
          <p:cNvPr id="15" name="TextBox 14"/>
          <p:cNvSpPr txBox="1"/>
          <p:nvPr/>
        </p:nvSpPr>
        <p:spPr>
          <a:xfrm>
            <a:off x="1981200" y="6477000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ENTER FOR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OGNITIVE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BIQUITOUS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OMPUTING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3925"/>
          <a:stretch>
            <a:fillRect/>
          </a:stretch>
        </p:blipFill>
        <p:spPr bwMode="auto">
          <a:xfrm>
            <a:off x="4953000" y="2743200"/>
            <a:ext cx="3730488" cy="335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419600" y="6172200"/>
            <a:ext cx="533400" cy="317500"/>
          </a:xfrm>
          <a:solidFill>
            <a:schemeClr val="bg1"/>
          </a:solidFill>
        </p:spPr>
        <p:txBody>
          <a:bodyPr/>
          <a:lstStyle/>
          <a:p>
            <a:pPr algn="ctr"/>
            <a:fld id="{BA1274A6-7FC5-4119-B642-B6647BAB8083}" type="slidenum">
              <a:rPr lang="en-US" smtClean="0"/>
              <a:pPr algn="ctr"/>
              <a:t>2</a:t>
            </a:fld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1752600" y="1143000"/>
            <a:ext cx="1143000" cy="3048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Loneliness</a:t>
            </a:r>
            <a:endParaRPr lang="en-US" sz="1200" dirty="0"/>
          </a:p>
        </p:txBody>
      </p:sp>
      <p:sp>
        <p:nvSpPr>
          <p:cNvPr id="28" name="Rounded Rectangle 27"/>
          <p:cNvSpPr/>
          <p:nvPr/>
        </p:nvSpPr>
        <p:spPr>
          <a:xfrm>
            <a:off x="3581400" y="1143000"/>
            <a:ext cx="1447800" cy="3048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Social Adjustment</a:t>
            </a:r>
            <a:endParaRPr lang="en-US" sz="1200" dirty="0"/>
          </a:p>
        </p:txBody>
      </p:sp>
      <p:sp>
        <p:nvSpPr>
          <p:cNvPr id="29" name="Rounded Rectangle 28"/>
          <p:cNvSpPr/>
          <p:nvPr/>
        </p:nvSpPr>
        <p:spPr>
          <a:xfrm>
            <a:off x="6019800" y="1143000"/>
            <a:ext cx="1066800" cy="3048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Depression</a:t>
            </a:r>
            <a:endParaRPr lang="en-US" sz="1200" dirty="0"/>
          </a:p>
        </p:txBody>
      </p:sp>
      <p:pic>
        <p:nvPicPr>
          <p:cNvPr id="19" name="Picture 18" descr="071029172856-larg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95600" y="2819400"/>
            <a:ext cx="1718796" cy="1143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Content Placeholder 15" descr="images.jp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86400" y="2819400"/>
            <a:ext cx="1295400" cy="1551915"/>
          </a:xfrm>
        </p:spPr>
      </p:pic>
      <p:sp>
        <p:nvSpPr>
          <p:cNvPr id="40" name="Oval 39"/>
          <p:cNvSpPr/>
          <p:nvPr/>
        </p:nvSpPr>
        <p:spPr>
          <a:xfrm>
            <a:off x="3657600" y="2438400"/>
            <a:ext cx="1981200" cy="19812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Social Skills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6572252" y="2781300"/>
            <a:ext cx="1600200" cy="12192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Nonverbal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6419852" y="4191000"/>
            <a:ext cx="1905000" cy="1981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Skill in communicating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Affect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Attitude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Status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Emotion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Right Arrow 34"/>
          <p:cNvSpPr/>
          <p:nvPr/>
        </p:nvSpPr>
        <p:spPr>
          <a:xfrm>
            <a:off x="5676900" y="3276600"/>
            <a:ext cx="838200" cy="22860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371600" y="5029200"/>
            <a:ext cx="2416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UCLA Loneliness Scale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1066800" y="2781300"/>
            <a:ext cx="1600200" cy="12192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Verbal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838200" y="4191000"/>
            <a:ext cx="1981200" cy="1981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Skill in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Verbal expression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Verbal fluency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Initiating conversation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" name="Left Arrow 38"/>
          <p:cNvSpPr/>
          <p:nvPr/>
        </p:nvSpPr>
        <p:spPr>
          <a:xfrm>
            <a:off x="2743200" y="3276600"/>
            <a:ext cx="838200" cy="228600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743200" y="4763869"/>
            <a:ext cx="3124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The Work and Social Adjustment Scale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91200" y="5105400"/>
            <a:ext cx="271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Beck Depression Inventory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5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7.40741E-7 L 0.08576 -0.18241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" y="-91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5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5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0.05573 -0.16111 " pathEditMode="relative" rAng="0" ptsTypes="AA">
                                      <p:cBhvr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" y="-81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5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45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48148E-6 L 0.04844 -0.17408 " pathEditMode="relative" rAng="0" ptsTypes="AA">
                                      <p:cBhvr>
                                        <p:cTn id="10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" y="-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40" grpId="0" animBg="1"/>
      <p:bldP spid="30" grpId="0" animBg="1"/>
      <p:bldP spid="32" grpId="0" animBg="1"/>
      <p:bldP spid="35" grpId="0" animBg="1"/>
      <p:bldP spid="31" grpId="0"/>
      <p:bldP spid="31" grpId="1"/>
      <p:bldP spid="36" grpId="0" animBg="1"/>
      <p:bldP spid="38" grpId="0" animBg="1"/>
      <p:bldP spid="39" grpId="0" animBg="1"/>
      <p:bldP spid="34" grpId="0"/>
      <p:bldP spid="34" grpId="1"/>
      <p:bldP spid="37" grpId="0"/>
      <p:bldP spid="3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8"/>
          <p:cNvGrpSpPr/>
          <p:nvPr/>
        </p:nvGrpSpPr>
        <p:grpSpPr>
          <a:xfrm>
            <a:off x="802350" y="3759200"/>
            <a:ext cx="7579650" cy="2946400"/>
            <a:chOff x="838200" y="3962400"/>
            <a:chExt cx="7579650" cy="2946400"/>
          </a:xfrm>
        </p:grpSpPr>
        <p:grpSp>
          <p:nvGrpSpPr>
            <p:cNvPr id="4" name="Group 37"/>
            <p:cNvGrpSpPr/>
            <p:nvPr/>
          </p:nvGrpSpPr>
          <p:grpSpPr>
            <a:xfrm>
              <a:off x="838200" y="5076021"/>
              <a:ext cx="1397645" cy="719159"/>
              <a:chOff x="2743200" y="6261100"/>
              <a:chExt cx="1397645" cy="719159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2743200" y="6325632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2743200" y="6706632"/>
                <a:ext cx="228600" cy="22860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3002791" y="6261100"/>
                <a:ext cx="8072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Verbal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2992582" y="6610927"/>
                <a:ext cx="11482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Nonverbal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5" name="Group 36"/>
            <p:cNvGrpSpPr/>
            <p:nvPr/>
          </p:nvGrpSpPr>
          <p:grpSpPr>
            <a:xfrm>
              <a:off x="6629400" y="5064475"/>
              <a:ext cx="1788450" cy="742250"/>
              <a:chOff x="5410200" y="6248400"/>
              <a:chExt cx="1788450" cy="74225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5410200" y="6325632"/>
                <a:ext cx="228600" cy="22860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5410200" y="6706632"/>
                <a:ext cx="228600" cy="22860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5628409" y="6621318"/>
                <a:ext cx="9412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Prosody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5636491" y="6248400"/>
                <a:ext cx="15621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Face and Body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6" name="Group 32"/>
            <p:cNvGrpSpPr/>
            <p:nvPr/>
          </p:nvGrpSpPr>
          <p:grpSpPr>
            <a:xfrm>
              <a:off x="2209800" y="3962400"/>
              <a:ext cx="4343400" cy="2946400"/>
              <a:chOff x="533400" y="4191000"/>
              <a:chExt cx="4343400" cy="2946400"/>
            </a:xfrm>
          </p:grpSpPr>
          <p:graphicFrame>
            <p:nvGraphicFramePr>
              <p:cNvPr id="22" name="Chart 21"/>
              <p:cNvGraphicFramePr/>
              <p:nvPr/>
            </p:nvGraphicFramePr>
            <p:xfrm>
              <a:off x="533400" y="4191000"/>
              <a:ext cx="4343400" cy="29464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23" name="TextBox 22"/>
              <p:cNvSpPr txBox="1"/>
              <p:nvPr/>
            </p:nvSpPr>
            <p:spPr>
              <a:xfrm>
                <a:off x="1676400" y="5410200"/>
                <a:ext cx="5870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65%</a:t>
                </a:r>
                <a:endParaRPr lang="en-US" b="1" dirty="0"/>
              </a:p>
            </p:txBody>
          </p:sp>
        </p:grpSp>
      </p:grpSp>
      <p:pic>
        <p:nvPicPr>
          <p:cNvPr id="19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990600"/>
            <a:ext cx="4677166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  <a:prstGeom prst="roundRect">
            <a:avLst/>
          </a:prstGeom>
          <a:solidFill>
            <a:srgbClr val="F2F2F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 smtClean="0"/>
              <a:t>Non Verbal Cues</a:t>
            </a:r>
            <a:endParaRPr lang="en-US" sz="36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57200" y="6286500"/>
            <a:ext cx="8229600" cy="15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 descr="I:\CUbiC\Images\CUbiC Logo\CUbiC Logo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rcRect b="30113"/>
          <a:stretch>
            <a:fillRect/>
          </a:stretch>
        </p:blipFill>
        <p:spPr bwMode="auto">
          <a:xfrm>
            <a:off x="8077200" y="6324600"/>
            <a:ext cx="710741" cy="457200"/>
          </a:xfrm>
          <a:prstGeom prst="rect">
            <a:avLst/>
          </a:prstGeom>
          <a:noFill/>
          <a:effectLst/>
        </p:spPr>
      </p:pic>
      <p:pic>
        <p:nvPicPr>
          <p:cNvPr id="13" name="Picture 2" descr="I:\ASU\Logos\lwm1_mg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0000" contrast="-20000"/>
          </a:blip>
          <a:srcRect b="46554"/>
          <a:stretch>
            <a:fillRect/>
          </a:stretch>
        </p:blipFill>
        <p:spPr bwMode="auto">
          <a:xfrm>
            <a:off x="361950" y="6400800"/>
            <a:ext cx="857250" cy="304800"/>
          </a:xfrm>
          <a:prstGeom prst="rect">
            <a:avLst/>
          </a:prstGeom>
          <a:noFill/>
          <a:effectLst/>
        </p:spPr>
      </p:pic>
      <p:sp>
        <p:nvSpPr>
          <p:cNvPr id="15" name="TextBox 14"/>
          <p:cNvSpPr txBox="1"/>
          <p:nvPr/>
        </p:nvSpPr>
        <p:spPr>
          <a:xfrm>
            <a:off x="1981200" y="6477000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ENTER FOR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OGNITIVE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BIQUITOUS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OMPUTING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419600" y="6172200"/>
            <a:ext cx="533400" cy="317500"/>
          </a:xfrm>
          <a:solidFill>
            <a:schemeClr val="bg1"/>
          </a:solidFill>
        </p:spPr>
        <p:txBody>
          <a:bodyPr/>
          <a:lstStyle/>
          <a:p>
            <a:pPr algn="ctr"/>
            <a:fld id="{BA1274A6-7FC5-4119-B642-B6647BAB8083}" type="slidenum">
              <a:rPr lang="en-US" smtClean="0"/>
              <a:pPr algn="ctr"/>
              <a:t>3</a:t>
            </a:fld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4800600" y="2971800"/>
            <a:ext cx="1600200" cy="6858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Verbal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362200" y="2971800"/>
            <a:ext cx="1600200" cy="6858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Non Verbal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1746" name="Picture 2" descr="Leakiness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690693" y="1524000"/>
            <a:ext cx="6234107" cy="44332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55" name="Group 54"/>
          <p:cNvGrpSpPr/>
          <p:nvPr/>
        </p:nvGrpSpPr>
        <p:grpSpPr>
          <a:xfrm>
            <a:off x="6080452" y="2133600"/>
            <a:ext cx="1694639" cy="3733800"/>
            <a:chOff x="3962400" y="1905000"/>
            <a:chExt cx="1694639" cy="3733800"/>
          </a:xfrm>
        </p:grpSpPr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8" cstate="print"/>
            <a:srcRect r="44335"/>
            <a:stretch>
              <a:fillRect/>
            </a:stretch>
          </p:blipFill>
          <p:spPr bwMode="auto">
            <a:xfrm>
              <a:off x="4063876" y="4724400"/>
              <a:ext cx="839096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2" name="TextBox 41"/>
            <p:cNvSpPr txBox="1"/>
            <p:nvPr/>
          </p:nvSpPr>
          <p:spPr>
            <a:xfrm>
              <a:off x="4953000" y="5027712"/>
              <a:ext cx="7040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imes" pitchFamily="18" charset="0"/>
                  <a:cs typeface="Times" pitchFamily="18" charset="0"/>
                </a:rPr>
                <a:t>Speech</a:t>
              </a:r>
              <a:endParaRPr lang="en-US" sz="1400" dirty="0">
                <a:latin typeface="Times" pitchFamily="18" charset="0"/>
                <a:cs typeface="Times" pitchFamily="18" charset="0"/>
              </a:endParaRPr>
            </a:p>
          </p:txBody>
        </p:sp>
        <p:pic>
          <p:nvPicPr>
            <p:cNvPr id="43" name="Picture 42" descr="face1.jp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62400" y="1905000"/>
              <a:ext cx="1042048" cy="814351"/>
            </a:xfrm>
            <a:prstGeom prst="rect">
              <a:avLst/>
            </a:prstGeom>
          </p:spPr>
        </p:pic>
        <p:pic>
          <p:nvPicPr>
            <p:cNvPr id="44" name="Picture 43" descr="speech1.jpg"/>
            <p:cNvPicPr>
              <a:picLocks noChangeAspect="1"/>
            </p:cNvPicPr>
            <p:nvPr/>
          </p:nvPicPr>
          <p:blipFill>
            <a:blip r:embed="rId10" cstate="print"/>
            <a:srcRect l="18497"/>
            <a:stretch>
              <a:fillRect/>
            </a:stretch>
          </p:blipFill>
          <p:spPr>
            <a:xfrm>
              <a:off x="3979064" y="3810000"/>
              <a:ext cx="1008721" cy="762000"/>
            </a:xfrm>
            <a:prstGeom prst="rect">
              <a:avLst/>
            </a:prstGeom>
          </p:spPr>
        </p:pic>
        <p:pic>
          <p:nvPicPr>
            <p:cNvPr id="45" name="Picture 44" descr="J-102-0013_vitruvian_man_500.jp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64324" y="2895600"/>
              <a:ext cx="838200" cy="838200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5018723" y="2142898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Times" pitchFamily="18" charset="0"/>
                </a:rPr>
                <a:t>Face</a:t>
              </a:r>
              <a:endParaRPr lang="en-US" sz="1600" dirty="0">
                <a:latin typeface="Times" pitchFamily="18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990670" y="3145423"/>
              <a:ext cx="6286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Times" pitchFamily="18" charset="0"/>
                </a:rPr>
                <a:t>Body</a:t>
              </a:r>
              <a:endParaRPr lang="en-US" sz="1600" dirty="0">
                <a:latin typeface="Times" pitchFamily="18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980636" y="4021723"/>
              <a:ext cx="6487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Times" pitchFamily="18" charset="0"/>
                </a:rPr>
                <a:t>Voice</a:t>
              </a:r>
              <a:endParaRPr lang="en-US" sz="1600" dirty="0">
                <a:latin typeface="Times" pitchFamily="18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785052" y="1219200"/>
            <a:ext cx="1158548" cy="4581524"/>
            <a:chOff x="4785052" y="1219200"/>
            <a:chExt cx="1158548" cy="4581524"/>
          </a:xfrm>
        </p:grpSpPr>
        <p:sp>
          <p:nvSpPr>
            <p:cNvPr id="56" name="Rectangle 55"/>
            <p:cNvSpPr/>
            <p:nvPr/>
          </p:nvSpPr>
          <p:spPr>
            <a:xfrm>
              <a:off x="4937452" y="4800599"/>
              <a:ext cx="762000" cy="1000125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937452" y="2133600"/>
              <a:ext cx="762000" cy="2667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 rot="16200000">
              <a:off x="4730167" y="4845835"/>
              <a:ext cx="10919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imes" pitchFamily="18" charset="0"/>
                  <a:cs typeface="Times" pitchFamily="18" charset="0"/>
                </a:rPr>
                <a:t>Verbal (35%)</a:t>
              </a:r>
              <a:endParaRPr lang="en-US" dirty="0">
                <a:solidFill>
                  <a:schemeClr val="bg1"/>
                </a:solidFill>
                <a:latin typeface="Times" pitchFamily="18" charset="0"/>
                <a:cs typeface="Times" pitchFamily="18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 rot="16200000">
              <a:off x="4339006" y="3235816"/>
              <a:ext cx="18710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imes" pitchFamily="18" charset="0"/>
                  <a:cs typeface="Times" pitchFamily="18" charset="0"/>
                </a:rPr>
                <a:t>Non-verbal (65%)</a:t>
              </a:r>
              <a:endParaRPr lang="en-US" dirty="0">
                <a:solidFill>
                  <a:schemeClr val="bg1"/>
                </a:solidFill>
                <a:latin typeface="Times" pitchFamily="18" charset="0"/>
                <a:cs typeface="Times" pitchFamily="18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785052" y="1219200"/>
              <a:ext cx="11585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Times" pitchFamily="18" charset="0"/>
                  <a:cs typeface="Times" pitchFamily="18" charset="0"/>
                </a:rPr>
                <a:t>Enactor   - Encoding</a:t>
              </a:r>
              <a:endParaRPr lang="en-US" b="1" dirty="0">
                <a:latin typeface="Times" pitchFamily="18" charset="0"/>
                <a:cs typeface="Times" pitchFamily="18" charset="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7620000" y="1219200"/>
            <a:ext cx="1143000" cy="4581525"/>
            <a:chOff x="7620000" y="1219200"/>
            <a:chExt cx="1143000" cy="4581525"/>
          </a:xfrm>
        </p:grpSpPr>
        <p:sp>
          <p:nvSpPr>
            <p:cNvPr id="63" name="Rectangle 62"/>
            <p:cNvSpPr/>
            <p:nvPr/>
          </p:nvSpPr>
          <p:spPr>
            <a:xfrm>
              <a:off x="7756852" y="4048125"/>
              <a:ext cx="762000" cy="17526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756852" y="2133600"/>
              <a:ext cx="762000" cy="1905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 rot="16200000">
              <a:off x="7366797" y="4692008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imes" pitchFamily="18" charset="0"/>
                  <a:cs typeface="Times" pitchFamily="18" charset="0"/>
                </a:rPr>
                <a:t>Audio (54 %)</a:t>
              </a:r>
              <a:endParaRPr lang="en-US" dirty="0">
                <a:solidFill>
                  <a:schemeClr val="bg1"/>
                </a:solidFill>
                <a:latin typeface="Times" pitchFamily="18" charset="0"/>
                <a:cs typeface="Times" pitchFamily="18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 rot="16200000">
              <a:off x="7372565" y="2863208"/>
              <a:ext cx="1466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imes" pitchFamily="18" charset="0"/>
                  <a:cs typeface="Times" pitchFamily="18" charset="0"/>
                </a:rPr>
                <a:t>Visual  (46%)</a:t>
              </a:r>
              <a:endParaRPr lang="en-US" dirty="0">
                <a:solidFill>
                  <a:schemeClr val="bg1"/>
                </a:solidFill>
                <a:latin typeface="Times" pitchFamily="18" charset="0"/>
                <a:cs typeface="Times" pitchFamily="18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620000" y="1219200"/>
              <a:ext cx="1143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Times" pitchFamily="18" charset="0"/>
                  <a:cs typeface="Times" pitchFamily="18" charset="0"/>
                </a:rPr>
                <a:t>Recipient - Decoding</a:t>
              </a:r>
              <a:endParaRPr lang="en-US" b="1" dirty="0">
                <a:latin typeface="Times" pitchFamily="18" charset="0"/>
                <a:cs typeface="Times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96762E-6 L -0.31736 -0.00093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2000" fill="hold"/>
                                        <p:tgtEl>
                                          <p:spTgt spid="31746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2" animBg="1"/>
      <p:bldP spid="16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2952"/>
            <a:ext cx="8229600" cy="868362"/>
          </a:xfrm>
        </p:spPr>
        <p:txBody>
          <a:bodyPr/>
          <a:lstStyle/>
          <a:p>
            <a:r>
              <a:rPr lang="en-US" dirty="0" smtClean="0"/>
              <a:t>Visual Non-Verbal Cues in Communication</a:t>
            </a:r>
            <a:endParaRPr lang="en-US" dirty="0"/>
          </a:p>
        </p:txBody>
      </p:sp>
      <p:graphicFrame>
        <p:nvGraphicFramePr>
          <p:cNvPr id="6" name="Diagram 5"/>
          <p:cNvGraphicFramePr/>
          <p:nvPr/>
        </p:nvGraphicFramePr>
        <p:xfrm>
          <a:off x="457200" y="1371600"/>
          <a:ext cx="198120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/>
          <p:cNvGraphicFramePr/>
          <p:nvPr/>
        </p:nvGraphicFramePr>
        <p:xfrm>
          <a:off x="2743200" y="1295400"/>
          <a:ext cx="6096000" cy="233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819400" y="2057400"/>
          <a:ext cx="4419600" cy="1905000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4419600"/>
              </a:tblGrid>
              <a:tr h="23812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Familiarity of the environment</a:t>
                      </a:r>
                      <a:endParaRPr lang="en-US" sz="1400" dirty="0">
                        <a:latin typeface="Times"/>
                        <a:ea typeface="Times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3812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Colors in the environment</a:t>
                      </a:r>
                      <a:endParaRPr lang="en-US" sz="1400">
                        <a:latin typeface="Times"/>
                        <a:ea typeface="Times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3812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Other people in the environment</a:t>
                      </a:r>
                      <a:endParaRPr lang="en-US" sz="1400" dirty="0">
                        <a:latin typeface="Times"/>
                        <a:ea typeface="Times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3812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Architectural Designs</a:t>
                      </a:r>
                      <a:endParaRPr lang="en-US" sz="1400">
                        <a:latin typeface="Times"/>
                        <a:ea typeface="Times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3812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Objects in the environment</a:t>
                      </a:r>
                      <a:endParaRPr lang="en-US" sz="1400" dirty="0">
                        <a:latin typeface="Times"/>
                        <a:ea typeface="Times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3812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Sounds</a:t>
                      </a:r>
                      <a:endParaRPr lang="en-US" sz="1400">
                        <a:latin typeface="Times"/>
                        <a:ea typeface="Times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3812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Lighting</a:t>
                      </a:r>
                      <a:endParaRPr lang="en-US" sz="1400" dirty="0">
                        <a:latin typeface="Times"/>
                        <a:ea typeface="Times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3812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Temperature</a:t>
                      </a:r>
                      <a:endParaRPr lang="en-US" sz="1400" dirty="0">
                        <a:latin typeface="Times"/>
                        <a:ea typeface="Times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2819400" y="2819400"/>
          <a:ext cx="4419600" cy="213360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4419600"/>
              </a:tblGrid>
              <a:tr h="21336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The human facial attractiveness</a:t>
                      </a:r>
                      <a:endParaRPr lang="en-US" sz="1400" dirty="0">
                        <a:latin typeface="Times"/>
                        <a:ea typeface="Times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1336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body shape</a:t>
                      </a:r>
                      <a:endParaRPr lang="en-US" sz="1400">
                        <a:latin typeface="Times"/>
                        <a:ea typeface="Times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1336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height of a person</a:t>
                      </a:r>
                      <a:endParaRPr lang="en-US" sz="1400">
                        <a:latin typeface="Times"/>
                        <a:ea typeface="Times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1336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self image</a:t>
                      </a:r>
                      <a:endParaRPr lang="en-US" sz="1400" dirty="0">
                        <a:latin typeface="Times"/>
                        <a:ea typeface="Times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1336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body color</a:t>
                      </a:r>
                      <a:endParaRPr lang="en-US" sz="1400">
                        <a:latin typeface="Times"/>
                        <a:ea typeface="Times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1336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body smell</a:t>
                      </a:r>
                      <a:endParaRPr lang="en-US" sz="1400">
                        <a:latin typeface="Times"/>
                        <a:ea typeface="Times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1336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body hair</a:t>
                      </a:r>
                      <a:endParaRPr lang="en-US" sz="1400">
                        <a:latin typeface="Times"/>
                        <a:ea typeface="Times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1336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clothing</a:t>
                      </a:r>
                      <a:endParaRPr lang="en-US" sz="1400">
                        <a:latin typeface="Times"/>
                        <a:ea typeface="Times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1336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personality</a:t>
                      </a:r>
                      <a:endParaRPr lang="en-US" sz="1400">
                        <a:latin typeface="Times"/>
                        <a:ea typeface="Times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1336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body decoration or artifacts</a:t>
                      </a:r>
                      <a:endParaRPr lang="en-US" sz="1400" dirty="0">
                        <a:latin typeface="Times"/>
                        <a:ea typeface="Times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13" name="Diagram 12"/>
          <p:cNvGraphicFramePr/>
          <p:nvPr/>
        </p:nvGraphicFramePr>
        <p:xfrm>
          <a:off x="2971800" y="3733800"/>
          <a:ext cx="3124200" cy="228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9BB6975-B5A7-4BA6-BE7D-5FB82660E1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graphicEl>
                                              <a:dgm id="{F9BB6975-B5A7-4BA6-BE7D-5FB82660E1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graphicEl>
                                              <a:dgm id="{F9BB6975-B5A7-4BA6-BE7D-5FB82660E1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EFDE75F-B380-43A5-9324-D977D1EACB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graphicEl>
                                              <a:dgm id="{EEFDE75F-B380-43A5-9324-D977D1EACB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graphicEl>
                                              <a:dgm id="{EEFDE75F-B380-43A5-9324-D977D1EACB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80210E9-6629-4F52-83A5-4981B1B6A0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graphicEl>
                                              <a:dgm id="{A80210E9-6629-4F52-83A5-4981B1B6A0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graphicEl>
                                              <a:dgm id="{A80210E9-6629-4F52-83A5-4981B1B6A0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FC02A00-A7DF-4ED1-B79B-12AAFAB47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graphicEl>
                                              <a:dgm id="{4FC02A00-A7DF-4ED1-B79B-12AAFAB47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graphicEl>
                                              <a:dgm id="{4FC02A00-A7DF-4ED1-B79B-12AAFAB47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08F6765-047F-4451-857C-C166311AAF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graphicEl>
                                              <a:dgm id="{608F6765-047F-4451-857C-C166311AAF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graphicEl>
                                              <a:dgm id="{608F6765-047F-4451-857C-C166311AAF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C3BEC07-2BD4-45B5-B771-1ADDE70866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graphicEl>
                                              <a:dgm id="{FC3BEC07-2BD4-45B5-B771-1ADDE70866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graphicEl>
                                              <a:dgm id="{FC3BEC07-2BD4-45B5-B771-1ADDE70866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295  E" pathEditMode="relative" ptsTypes="">
                                      <p:cBhvr>
                                        <p:cTn id="34" dur="500" fill="hold"/>
                                        <p:tgtEl>
                                          <p:spTgt spid="8">
                                            <p:graphicEl>
                                              <a:dgm id="{608F6765-047F-4451-857C-C166311AAF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295  E" pathEditMode="relative" ptsTypes="">
                                      <p:cBhvr>
                                        <p:cTn id="36" dur="500" fill="hold"/>
                                        <p:tgtEl>
                                          <p:spTgt spid="8">
                                            <p:graphicEl>
                                              <a:dgm id="{FC3BEC07-2BD4-45B5-B771-1ADDE70866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33295 L -3.33333E-6 -4.50867E-6 " pathEditMode="relative" rAng="0" ptsTypes="AA">
                                      <p:cBhvr>
                                        <p:cTn id="51" dur="500" fill="hold"/>
                                        <p:tgtEl>
                                          <p:spTgt spid="8">
                                            <p:graphicEl>
                                              <a:dgm id="{608F6765-047F-4451-857C-C166311AAF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6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33295 L 3.33333E-6 -4.50867E-6 " pathEditMode="relative" rAng="0" ptsTypes="AA">
                                      <p:cBhvr>
                                        <p:cTn id="53" dur="500" fill="hold"/>
                                        <p:tgtEl>
                                          <p:spTgt spid="8">
                                            <p:graphicEl>
                                              <a:dgm id="{FC3BEC07-2BD4-45B5-B771-1ADDE70866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295  E" pathEditMode="relative" ptsTypes="">
                                      <p:cBhvr>
                                        <p:cTn id="57" dur="500" fill="hold"/>
                                        <p:tgtEl>
                                          <p:spTgt spid="8">
                                            <p:graphicEl>
                                              <a:dgm id="{FC3BEC07-2BD4-45B5-B771-1ADDE70866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64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33295 L -3.33333E-6 -4.50867E-6 " pathEditMode="relative" rAng="0" ptsTypes="AA">
                                      <p:cBhvr>
                                        <p:cTn id="71" dur="500" fill="hold"/>
                                        <p:tgtEl>
                                          <p:spTgt spid="8">
                                            <p:graphicEl>
                                              <a:dgm id="{FC3BEC07-2BD4-45B5-B771-1ADDE70866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4BB9E4FB-78AB-4C3F-891C-98D66B1316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>
                                            <p:graphicEl>
                                              <a:dgm id="{4BB9E4FB-78AB-4C3F-891C-98D66B1316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3">
                                            <p:graphicEl>
                                              <a:dgm id="{4BB9E4FB-78AB-4C3F-891C-98D66B1316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3">
                                            <p:graphicEl>
                                              <a:dgm id="{4BB9E4FB-78AB-4C3F-891C-98D66B1316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C614C1DF-C6C5-4FB9-9A36-FF962064E4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>
                                            <p:graphicEl>
                                              <a:dgm id="{C614C1DF-C6C5-4FB9-9A36-FF962064E4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3">
                                            <p:graphicEl>
                                              <a:dgm id="{C614C1DF-C6C5-4FB9-9A36-FF962064E4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3">
                                            <p:graphicEl>
                                              <a:dgm id="{C614C1DF-C6C5-4FB9-9A36-FF962064E4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C33B09F3-C697-44B1-9589-105643C773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3">
                                            <p:graphicEl>
                                              <a:dgm id="{C33B09F3-C697-44B1-9589-105643C773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3">
                                            <p:graphicEl>
                                              <a:dgm id="{C33B09F3-C697-44B1-9589-105643C773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3">
                                            <p:graphicEl>
                                              <a:dgm id="{C33B09F3-C697-44B1-9589-105643C773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144B38FD-B61A-474A-A3ED-ABC6D64C3C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3">
                                            <p:graphicEl>
                                              <a:dgm id="{144B38FD-B61A-474A-A3ED-ABC6D64C3C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3">
                                            <p:graphicEl>
                                              <a:dgm id="{144B38FD-B61A-474A-A3ED-ABC6D64C3C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3">
                                            <p:graphicEl>
                                              <a:dgm id="{144B38FD-B61A-474A-A3ED-ABC6D64C3C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00"/>
                            </p:stCondLst>
                            <p:childTnLst>
                              <p:par>
                                <p:cTn id="9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CFB5FD75-2BE9-4674-9BE3-967AEF875C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">
                                            <p:graphicEl>
                                              <a:dgm id="{CFB5FD75-2BE9-4674-9BE3-967AEF875C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3">
                                            <p:graphicEl>
                                              <a:dgm id="{CFB5FD75-2BE9-4674-9BE3-967AEF875C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3">
                                            <p:graphicEl>
                                              <a:dgm id="{CFB5FD75-2BE9-4674-9BE3-967AEF875C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  <p:bldGraphic spid="8" grpId="0" uiExpand="1">
        <p:bldSub>
          <a:bldDgm bld="lvlAtOnce"/>
        </p:bldSub>
      </p:bldGraphic>
      <p:bldGraphic spid="8" grpId="1" uiExpand="1">
        <p:bldSub>
          <a:bldDgm bld="lvlAtOnce"/>
        </p:bldSub>
      </p:bldGraphic>
      <p:bldGraphic spid="8" grpId="2">
        <p:bldSub>
          <a:bldDgm bld="lvlAtOnce"/>
        </p:bldSub>
      </p:bldGraphic>
      <p:bldGraphic spid="8" grpId="3" uiExpand="1">
        <p:bldSub>
          <a:bldDgm bld="lvlAtOnce"/>
        </p:bldSub>
      </p:bldGraphic>
      <p:bldGraphic spid="8" grpId="4" uiExpand="1">
        <p:bldSub>
          <a:bldDgm bld="lvlAtOnce"/>
        </p:bldSub>
      </p:bldGraphic>
      <p:bldGraphic spid="13" grpId="0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2952"/>
            <a:ext cx="8229600" cy="868362"/>
          </a:xfrm>
        </p:spPr>
        <p:txBody>
          <a:bodyPr/>
          <a:lstStyle/>
          <a:p>
            <a:r>
              <a:rPr lang="en-US" sz="3400" dirty="0" smtClean="0"/>
              <a:t>Self-Report Importance of Non-Verbal Cues</a:t>
            </a:r>
            <a:endParaRPr lang="en-US" sz="3400" dirty="0"/>
          </a:p>
        </p:txBody>
      </p:sp>
      <p:sp>
        <p:nvSpPr>
          <p:cNvPr id="35" name="Content Placeholder 2"/>
          <p:cNvSpPr>
            <a:spLocks noGrp="1"/>
          </p:cNvSpPr>
          <p:nvPr>
            <p:ph sz="quarter" idx="1"/>
          </p:nvPr>
        </p:nvSpPr>
        <p:spPr>
          <a:xfrm>
            <a:off x="4114800" y="2895600"/>
            <a:ext cx="4876800" cy="1371600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>
              <a:buNone/>
            </a:pP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Focus Group on 8 Social needs </a:t>
            </a:r>
          </a:p>
          <a:p>
            <a:pPr lvl="1"/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27 participants -  16 blind, 9 low vision and 2 sighted specialists.</a:t>
            </a:r>
          </a:p>
          <a:p>
            <a:pPr lvl="1"/>
            <a:endParaRPr lang="en-US" dirty="0"/>
          </a:p>
        </p:txBody>
      </p:sp>
      <p:pic>
        <p:nvPicPr>
          <p:cNvPr id="10" name="Picture 9" descr="steven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2209800"/>
            <a:ext cx="3517413" cy="2640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1524000" y="1752600"/>
          <a:ext cx="5867400" cy="3917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0550"/>
                <a:gridCol w="1466850"/>
              </a:tblGrid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Need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Mean Score</a:t>
                      </a:r>
                      <a:endParaRPr lang="en-US" sz="1600" dirty="0"/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Feedback</a:t>
                      </a:r>
                      <a:r>
                        <a:rPr lang="en-US" sz="1600" baseline="0" dirty="0" smtClean="0"/>
                        <a:t> on personal mannerism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4.5</a:t>
                      </a:r>
                      <a:endParaRPr lang="en-US" sz="1600" dirty="0"/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Understand Facial expression of others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4.4</a:t>
                      </a:r>
                      <a:endParaRPr lang="en-US" sz="1600" dirty="0"/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Identify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 people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4.3</a:t>
                      </a:r>
                      <a:endParaRPr lang="en-US" sz="1600" dirty="0"/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Understand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Body gestures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4.2</a:t>
                      </a:r>
                      <a:endParaRPr lang="en-US" sz="1600" dirty="0"/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Number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smtClean="0"/>
                        <a:t>of people in a </a:t>
                      </a:r>
                      <a:r>
                        <a:rPr lang="en-US" sz="1600" baseline="0" dirty="0" smtClean="0"/>
                        <a:t>group &amp; their locations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4.1</a:t>
                      </a:r>
                      <a:endParaRPr lang="en-US" sz="1600" dirty="0"/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Understand other’s attention</a:t>
                      </a:r>
                      <a:r>
                        <a:rPr lang="en-US" sz="1600" baseline="0" dirty="0" smtClean="0"/>
                        <a:t>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4.0</a:t>
                      </a:r>
                      <a:endParaRPr lang="en-US" sz="1600" dirty="0"/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Other’s physical appearance change from 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3.5</a:t>
                      </a:r>
                      <a:endParaRPr lang="en-US" sz="1600" dirty="0"/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Other’s physical appearance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3.4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p" animBg="1"/>
      <p:bldP spid="35" grpI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42686" y="214086"/>
            <a:ext cx="8229600" cy="868362"/>
          </a:xfrm>
          <a:prstGeom prst="round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Social Interaction Assistant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1752600" y="1143000"/>
            <a:ext cx="5791200" cy="4876800"/>
          </a:xfrm>
          <a:prstGeom prst="roundRect">
            <a:avLst>
              <a:gd name="adj" fmla="val 7252"/>
            </a:avLst>
          </a:prstGeom>
          <a:solidFill>
            <a:srgbClr val="FFFF00">
              <a:alpha val="42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9" name="Picture 8" descr="Embodied SI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95600" y="1600200"/>
            <a:ext cx="3304505" cy="384622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5" name="Straight Arrow Connector 14"/>
          <p:cNvCxnSpPr/>
          <p:nvPr/>
        </p:nvCxnSpPr>
        <p:spPr>
          <a:xfrm rot="10800000" flipV="1">
            <a:off x="5105400" y="1828800"/>
            <a:ext cx="1295400" cy="45720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2"/>
          <p:cNvGrpSpPr/>
          <p:nvPr/>
        </p:nvGrpSpPr>
        <p:grpSpPr>
          <a:xfrm>
            <a:off x="3279611" y="2579328"/>
            <a:ext cx="2746214" cy="2068872"/>
            <a:chOff x="3279611" y="2579328"/>
            <a:chExt cx="2746214" cy="2068872"/>
          </a:xfrm>
        </p:grpSpPr>
        <p:pic>
          <p:nvPicPr>
            <p:cNvPr id="11" name="Picture 10" descr="Accelerometer.jp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3279611" y="2579328"/>
              <a:ext cx="2746214" cy="161167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2" name="TextBox 11"/>
            <p:cNvSpPr txBox="1"/>
            <p:nvPr/>
          </p:nvSpPr>
          <p:spPr>
            <a:xfrm>
              <a:off x="3352800" y="4278868"/>
              <a:ext cx="2628155" cy="369332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Miniature Motion Sensors</a:t>
              </a:r>
              <a:endParaRPr lang="en-US" dirty="0"/>
            </a:p>
          </p:txBody>
        </p:sp>
      </p:grpSp>
      <p:cxnSp>
        <p:nvCxnSpPr>
          <p:cNvPr id="21" name="Straight Arrow Connector 20"/>
          <p:cNvCxnSpPr/>
          <p:nvPr/>
        </p:nvCxnSpPr>
        <p:spPr>
          <a:xfrm rot="10800000">
            <a:off x="4876800" y="4953000"/>
            <a:ext cx="1447800" cy="304800"/>
          </a:xfrm>
          <a:prstGeom prst="straightConnector1">
            <a:avLst/>
          </a:prstGeom>
          <a:ln w="2222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18"/>
          <p:cNvGrpSpPr/>
          <p:nvPr/>
        </p:nvGrpSpPr>
        <p:grpSpPr>
          <a:xfrm>
            <a:off x="2438400" y="1686580"/>
            <a:ext cx="4191000" cy="3571220"/>
            <a:chOff x="2362200" y="1828800"/>
            <a:chExt cx="4191000" cy="3571220"/>
          </a:xfrm>
        </p:grpSpPr>
        <p:pic>
          <p:nvPicPr>
            <p:cNvPr id="17" name="Picture 21" descr="C:\DOCUME~1\SREEKA~1\LOCALS~1\Temp\_TS24D.tmp\_TS531.tmp\Belt.bmp"/>
            <p:cNvPicPr>
              <a:picLocks noChangeAspect="1" noChangeArrowheads="1"/>
            </p:cNvPicPr>
            <p:nvPr/>
          </p:nvPicPr>
          <p:blipFill>
            <a:blip r:embed="rId4" cstate="print"/>
            <a:srcRect l="2783" r="1217" b="2162"/>
            <a:stretch>
              <a:fillRect/>
            </a:stretch>
          </p:blipFill>
          <p:spPr bwMode="auto">
            <a:xfrm>
              <a:off x="2362200" y="1828800"/>
              <a:ext cx="4191000" cy="297621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8" name="TextBox 17"/>
            <p:cNvSpPr txBox="1"/>
            <p:nvPr/>
          </p:nvSpPr>
          <p:spPr>
            <a:xfrm>
              <a:off x="3581400" y="4876800"/>
              <a:ext cx="1766830" cy="523220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Garamond" pitchFamily="18" charset="0"/>
                </a:rPr>
                <a:t>Haptic</a:t>
              </a:r>
              <a:r>
                <a:rPr lang="en-US" sz="2800" dirty="0" smtClean="0">
                  <a:latin typeface="Garamond" pitchFamily="18" charset="0"/>
                </a:rPr>
                <a:t> Belt</a:t>
              </a:r>
              <a:endParaRPr lang="en-US" sz="2800" dirty="0">
                <a:latin typeface="Garamond" pitchFamily="18" charset="0"/>
              </a:endParaRPr>
            </a:p>
          </p:txBody>
        </p:sp>
      </p:grpSp>
      <p:cxnSp>
        <p:nvCxnSpPr>
          <p:cNvPr id="27" name="Straight Arrow Connector 26"/>
          <p:cNvCxnSpPr/>
          <p:nvPr/>
        </p:nvCxnSpPr>
        <p:spPr>
          <a:xfrm rot="10800000" flipV="1">
            <a:off x="5181600" y="3429000"/>
            <a:ext cx="1524000" cy="304800"/>
          </a:xfrm>
          <a:prstGeom prst="straightConnector1">
            <a:avLst/>
          </a:prstGeom>
          <a:ln w="2222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24"/>
          <p:cNvGrpSpPr/>
          <p:nvPr/>
        </p:nvGrpSpPr>
        <p:grpSpPr>
          <a:xfrm>
            <a:off x="3276600" y="2057400"/>
            <a:ext cx="2285999" cy="2819400"/>
            <a:chOff x="3352800" y="2286000"/>
            <a:chExt cx="2285999" cy="2819400"/>
          </a:xfrm>
        </p:grpSpPr>
        <p:pic>
          <p:nvPicPr>
            <p:cNvPr id="23" name="Picture 22" descr="airclick_1.jp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>
            <a:xfrm>
              <a:off x="3352800" y="2286000"/>
              <a:ext cx="2285999" cy="232587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4" name="TextBox 23"/>
            <p:cNvSpPr txBox="1"/>
            <p:nvPr/>
          </p:nvSpPr>
          <p:spPr>
            <a:xfrm>
              <a:off x="3598884" y="4705290"/>
              <a:ext cx="1658916" cy="4001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aramond" pitchFamily="18" charset="0"/>
                </a:rPr>
                <a:t>User Interface</a:t>
              </a:r>
              <a:endParaRPr lang="en-US" sz="2000" dirty="0">
                <a:latin typeface="Garamond" pitchFamily="18" charset="0"/>
              </a:endParaRPr>
            </a:p>
          </p:txBody>
        </p:sp>
      </p:grpSp>
      <p:grpSp>
        <p:nvGrpSpPr>
          <p:cNvPr id="6" name="Group 29"/>
          <p:cNvGrpSpPr/>
          <p:nvPr/>
        </p:nvGrpSpPr>
        <p:grpSpPr>
          <a:xfrm>
            <a:off x="3657600" y="2133600"/>
            <a:ext cx="1600200" cy="2838510"/>
            <a:chOff x="3657600" y="2133600"/>
            <a:chExt cx="1600200" cy="2838510"/>
          </a:xfrm>
        </p:grpSpPr>
        <p:pic>
          <p:nvPicPr>
            <p:cNvPr id="28" name="Picture 27" descr="Dell Axim X51v.jpg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>
            <a:xfrm>
              <a:off x="3657600" y="2133600"/>
              <a:ext cx="1600200" cy="237978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9" name="TextBox 28"/>
            <p:cNvSpPr txBox="1"/>
            <p:nvPr/>
          </p:nvSpPr>
          <p:spPr>
            <a:xfrm>
              <a:off x="4038600" y="4572000"/>
              <a:ext cx="686470" cy="4001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aramond" pitchFamily="18" charset="0"/>
                </a:rPr>
                <a:t>PDA</a:t>
              </a:r>
              <a:endParaRPr lang="en-US" sz="2000" dirty="0">
                <a:latin typeface="Garamond" pitchFamily="18" charset="0"/>
              </a:endParaRPr>
            </a:p>
          </p:txBody>
        </p:sp>
      </p:grpSp>
      <p:cxnSp>
        <p:nvCxnSpPr>
          <p:cNvPr id="33" name="Straight Arrow Connector 32"/>
          <p:cNvCxnSpPr/>
          <p:nvPr/>
        </p:nvCxnSpPr>
        <p:spPr>
          <a:xfrm>
            <a:off x="3276600" y="1828800"/>
            <a:ext cx="1143000" cy="45720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34"/>
          <p:cNvGrpSpPr/>
          <p:nvPr/>
        </p:nvGrpSpPr>
        <p:grpSpPr>
          <a:xfrm>
            <a:off x="2209800" y="1905000"/>
            <a:ext cx="4572000" cy="3200400"/>
            <a:chOff x="2209800" y="1828800"/>
            <a:chExt cx="4572000" cy="3200400"/>
          </a:xfrm>
        </p:grpSpPr>
        <p:pic>
          <p:nvPicPr>
            <p:cNvPr id="25" name="Picture 24" descr="evr130_360x360__15147.jpg"/>
            <p:cNvPicPr>
              <a:picLocks noChangeAspect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>
            <a:xfrm>
              <a:off x="2209800" y="1828800"/>
              <a:ext cx="4572000" cy="32004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6" name="TextBox 25"/>
            <p:cNvSpPr txBox="1"/>
            <p:nvPr/>
          </p:nvSpPr>
          <p:spPr>
            <a:xfrm>
              <a:off x="3581400" y="4419600"/>
              <a:ext cx="22593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aramond" pitchFamily="18" charset="0"/>
                </a:rPr>
                <a:t>Wearable Camera</a:t>
              </a:r>
              <a:endParaRPr lang="en-US" sz="2400" dirty="0">
                <a:latin typeface="Garamond" pitchFamily="18" charset="0"/>
              </a:endParaRP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rot="5400000" flipH="1" flipV="1">
              <a:off x="4762500" y="3771900"/>
              <a:ext cx="838200" cy="6096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77457E-6 L 0.19115 -0.25988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" y="-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98844E-6 L 0.19583 0.23931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" y="12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10405E-6 L 0.25 -0.00555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-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31214E-7 L -0.18334 0.22197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" y="111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-0.175 -0.2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-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Sensing Technologies</a:t>
            </a:r>
            <a:endParaRPr lang="en-US" dirty="0"/>
          </a:p>
        </p:txBody>
      </p:sp>
      <p:pic>
        <p:nvPicPr>
          <p:cNvPr id="8" name="Picture 7" descr="1.bmp"/>
          <p:cNvPicPr>
            <a:picLocks noChangeAspect="1"/>
          </p:cNvPicPr>
          <p:nvPr/>
        </p:nvPicPr>
        <p:blipFill>
          <a:blip r:embed="rId2" cstate="print">
            <a:lum/>
          </a:blip>
          <a:srcRect/>
          <a:stretch>
            <a:fillRect/>
          </a:stretch>
        </p:blipFill>
        <p:spPr>
          <a:xfrm>
            <a:off x="533400" y="3429000"/>
            <a:ext cx="4105713" cy="25812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Flowchart: Manual Operation 8"/>
          <p:cNvSpPr/>
          <p:nvPr/>
        </p:nvSpPr>
        <p:spPr>
          <a:xfrm rot="16200000">
            <a:off x="237859" y="1467569"/>
            <a:ext cx="1600200" cy="1161518"/>
          </a:xfrm>
          <a:prstGeom prst="flowChartManualOperatio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Garamond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362200" y="1295400"/>
            <a:ext cx="2090732" cy="15261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Garamond" pitchFamily="18" charset="0"/>
              </a:rPr>
              <a:t>Suite of Algorithms</a:t>
            </a:r>
            <a:endParaRPr lang="en-US" sz="2400" dirty="0">
              <a:solidFill>
                <a:schemeClr val="bg1"/>
              </a:solidFill>
              <a:latin typeface="Garamond" pitchFamily="18" charset="0"/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3276600" y="2895600"/>
            <a:ext cx="348455" cy="436033"/>
          </a:xfrm>
          <a:prstGeom prst="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own Arrow 18"/>
          <p:cNvSpPr/>
          <p:nvPr/>
        </p:nvSpPr>
        <p:spPr>
          <a:xfrm rot="16200000">
            <a:off x="1776186" y="1729014"/>
            <a:ext cx="419100" cy="647700"/>
          </a:xfrm>
          <a:prstGeom prst="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0" name="Diagram 19"/>
          <p:cNvGraphicFramePr/>
          <p:nvPr/>
        </p:nvGraphicFramePr>
        <p:xfrm>
          <a:off x="4800600" y="1524000"/>
          <a:ext cx="41148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Picture 10" descr="cm-620b.jpg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740" t="20666" r="17123" b="18000"/>
          <a:stretch>
            <a:fillRect/>
          </a:stretch>
        </p:blipFill>
        <p:spPr>
          <a:xfrm>
            <a:off x="457200" y="1524000"/>
            <a:ext cx="106017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/>
          <p:cNvSpPr txBox="1"/>
          <p:nvPr/>
        </p:nvSpPr>
        <p:spPr>
          <a:xfrm>
            <a:off x="533400" y="2209800"/>
            <a:ext cx="9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aramond" pitchFamily="18" charset="0"/>
              </a:rPr>
              <a:t>Camera</a:t>
            </a:r>
            <a:endParaRPr lang="en-US" dirty="0">
              <a:solidFill>
                <a:schemeClr val="bg1"/>
              </a:solidFill>
              <a:latin typeface="Garamond" pitchFamily="18" charset="0"/>
            </a:endParaRPr>
          </a:p>
        </p:txBody>
      </p:sp>
      <p:grpSp>
        <p:nvGrpSpPr>
          <p:cNvPr id="3" name="Group 15"/>
          <p:cNvGrpSpPr/>
          <p:nvPr/>
        </p:nvGrpSpPr>
        <p:grpSpPr>
          <a:xfrm>
            <a:off x="990600" y="3479800"/>
            <a:ext cx="3276600" cy="2457450"/>
            <a:chOff x="990600" y="3479800"/>
            <a:chExt cx="3276600" cy="2457450"/>
          </a:xfrm>
        </p:grpSpPr>
        <p:pic>
          <p:nvPicPr>
            <p:cNvPr id="14" name="Picture 13" descr="C:\Documents and Settings\laks\Desktop\Research\Data\John\20081210172855156\0004199.jp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990600" y="3479800"/>
              <a:ext cx="3276600" cy="245745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5" name="Rounded Rectangle 14"/>
            <p:cNvSpPr/>
            <p:nvPr/>
          </p:nvSpPr>
          <p:spPr>
            <a:xfrm>
              <a:off x="2362200" y="3581400"/>
              <a:ext cx="533400" cy="1524000"/>
            </a:xfrm>
            <a:prstGeom prst="roundRect">
              <a:avLst/>
            </a:prstGeom>
            <a:solidFill>
              <a:schemeClr val="accent1">
                <a:alpha val="25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4" descr="E:\Personal\Collections\Images\CUbiC\face_recognition.gif"/>
          <p:cNvPicPr>
            <a:picLocks noChangeAspect="1" noChangeArrowheads="1" noCrop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219200" y="3505200"/>
            <a:ext cx="2859186" cy="2226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 descr="facapi.png"/>
          <p:cNvPicPr>
            <a:picLocks noChangeAspect="1"/>
          </p:cNvPicPr>
          <p:nvPr/>
        </p:nvPicPr>
        <p:blipFill>
          <a:blip r:embed="rId11" cstate="print"/>
          <a:srcRect l="37848" t="15217" r="5443"/>
          <a:stretch>
            <a:fillRect/>
          </a:stretch>
        </p:blipFill>
        <p:spPr>
          <a:xfrm>
            <a:off x="304800" y="3962400"/>
            <a:ext cx="4267200" cy="1485900"/>
          </a:xfrm>
          <a:prstGeom prst="rect">
            <a:avLst/>
          </a:prstGeom>
        </p:spPr>
      </p:pic>
      <p:pic>
        <p:nvPicPr>
          <p:cNvPr id="21" name="Picture 20" descr="track01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85800" y="3505200"/>
            <a:ext cx="3609975" cy="2276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DF778EE1-E9BF-4665-B0C8-C778947335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>
                                            <p:graphicEl>
                                              <a:dgm id="{DF778EE1-E9BF-4665-B0C8-C778947335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>
                                            <p:graphicEl>
                                              <a:dgm id="{DF778EE1-E9BF-4665-B0C8-C778947335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0FFD925E-BB2E-4013-BCFC-1CFF77EB05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>
                                            <p:graphicEl>
                                              <a:dgm id="{0FFD925E-BB2E-4013-BCFC-1CFF77EB05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graphicEl>
                                              <a:dgm id="{0FFD925E-BB2E-4013-BCFC-1CFF77EB05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0DBBC158-DA6C-4289-9BB2-FD97B73A12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>
                                            <p:graphicEl>
                                              <a:dgm id="{0DBBC158-DA6C-4289-9BB2-FD97B73A12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>
                                            <p:graphicEl>
                                              <a:dgm id="{0DBBC158-DA6C-4289-9BB2-FD97B73A12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E45847FE-903C-42A6-BDB5-9BB5F8F1BE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>
                                            <p:graphicEl>
                                              <a:dgm id="{E45847FE-903C-42A6-BDB5-9BB5F8F1BE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>
                                            <p:graphicEl>
                                              <a:dgm id="{E45847FE-903C-42A6-BDB5-9BB5F8F1BE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9A95EE43-15D8-4A54-A29A-84FB2A5D28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>
                                            <p:graphicEl>
                                              <a:dgm id="{9A95EE43-15D8-4A54-A29A-84FB2A5D28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>
                                            <p:graphicEl>
                                              <a:dgm id="{9A95EE43-15D8-4A54-A29A-84FB2A5D28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1ADD7364-078C-480B-AEB6-148FB5E0A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">
                                            <p:graphicEl>
                                              <a:dgm id="{1ADD7364-078C-480B-AEB6-148FB5E0A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">
                                            <p:graphicEl>
                                              <a:dgm id="{1ADD7364-078C-480B-AEB6-148FB5E0A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08AFEB32-BE07-48D5-9BF7-1FE596E7C4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0">
                                            <p:graphicEl>
                                              <a:dgm id="{08AFEB32-BE07-48D5-9BF7-1FE596E7C4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>
                                            <p:graphicEl>
                                              <a:dgm id="{08AFEB32-BE07-48D5-9BF7-1FE596E7C4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5E530773-0172-4175-9B30-C7A41D65C3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">
                                            <p:graphicEl>
                                              <a:dgm id="{5E530773-0172-4175-9B30-C7A41D65C3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0">
                                            <p:graphicEl>
                                              <a:dgm id="{5E530773-0172-4175-9B30-C7A41D65C3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BA60AE5C-1F66-4D5B-8547-8BF01CD0A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0">
                                            <p:graphicEl>
                                              <a:dgm id="{BA60AE5C-1F66-4D5B-8547-8BF01CD0A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0">
                                            <p:graphicEl>
                                              <a:dgm id="{BA60AE5C-1F66-4D5B-8547-8BF01CD0A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A28BEAED-38CC-415C-90DF-ACCB44BB35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0">
                                            <p:graphicEl>
                                              <a:dgm id="{A28BEAED-38CC-415C-90DF-ACCB44BB35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0">
                                            <p:graphicEl>
                                              <a:dgm id="{A28BEAED-38CC-415C-90DF-ACCB44BB35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9" grpId="0" animBg="1"/>
      <p:bldGraphic spid="20" grpId="0">
        <p:bldSub>
          <a:bldDgm bld="one"/>
        </p:bldSub>
      </p:bldGraphic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868362"/>
          </a:xfrm>
        </p:spPr>
        <p:txBody>
          <a:bodyPr>
            <a:noAutofit/>
          </a:bodyPr>
          <a:lstStyle/>
          <a:p>
            <a:r>
              <a:rPr lang="en-US" sz="2800" dirty="0" smtClean="0"/>
              <a:t>Algorithmic Details 1: Tracking people using Structured Mode Searching Particle </a:t>
            </a:r>
            <a:r>
              <a:rPr lang="en-US" sz="2800" dirty="0" err="1" smtClean="0"/>
              <a:t>Fileter</a:t>
            </a:r>
            <a:r>
              <a:rPr lang="en-US" sz="2800" dirty="0" smtClean="0"/>
              <a:t> (SMSPF)</a:t>
            </a:r>
            <a:endParaRPr lang="en-US" sz="2800" dirty="0"/>
          </a:p>
        </p:txBody>
      </p:sp>
      <p:grpSp>
        <p:nvGrpSpPr>
          <p:cNvPr id="3" name="Group 220"/>
          <p:cNvGrpSpPr/>
          <p:nvPr/>
        </p:nvGrpSpPr>
        <p:grpSpPr>
          <a:xfrm>
            <a:off x="914400" y="4731592"/>
            <a:ext cx="990600" cy="1059608"/>
            <a:chOff x="4852457" y="1752600"/>
            <a:chExt cx="1447800" cy="1700432"/>
          </a:xfrm>
        </p:grpSpPr>
        <p:grpSp>
          <p:nvGrpSpPr>
            <p:cNvPr id="4" name="Group 219"/>
            <p:cNvGrpSpPr/>
            <p:nvPr/>
          </p:nvGrpSpPr>
          <p:grpSpPr>
            <a:xfrm>
              <a:off x="5444162" y="1752600"/>
              <a:ext cx="197427" cy="751960"/>
              <a:chOff x="5444162" y="1752600"/>
              <a:chExt cx="197427" cy="751960"/>
            </a:xfrm>
          </p:grpSpPr>
          <p:cxnSp>
            <p:nvCxnSpPr>
              <p:cNvPr id="186" name="Straight Connector 185"/>
              <p:cNvCxnSpPr/>
              <p:nvPr/>
            </p:nvCxnSpPr>
            <p:spPr>
              <a:xfrm rot="16200000" flipH="1">
                <a:off x="5167091" y="2128519"/>
                <a:ext cx="751569" cy="514"/>
              </a:xfrm>
              <a:prstGeom prst="line">
                <a:avLst/>
              </a:prstGeom>
              <a:solidFill>
                <a:srgbClr val="FF9933">
                  <a:alpha val="52157"/>
                </a:srgbClr>
              </a:solidFill>
              <a:ln w="76200" cap="flat" cmpd="sng" algn="ctr">
                <a:solidFill>
                  <a:srgbClr val="F0AD00">
                    <a:lumMod val="60000"/>
                    <a:lumOff val="40000"/>
                  </a:srgbClr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5" name="Group 45"/>
              <p:cNvGrpSpPr/>
              <p:nvPr/>
            </p:nvGrpSpPr>
            <p:grpSpPr>
              <a:xfrm>
                <a:off x="5444162" y="1752600"/>
                <a:ext cx="197427" cy="751569"/>
                <a:chOff x="3657600" y="3886200"/>
                <a:chExt cx="609600" cy="1524000"/>
              </a:xfrm>
              <a:solidFill>
                <a:srgbClr val="FF9933">
                  <a:alpha val="52157"/>
                </a:srgbClr>
              </a:solidFill>
            </p:grpSpPr>
            <p:sp>
              <p:nvSpPr>
                <p:cNvPr id="188" name="Rectangle 187"/>
                <p:cNvSpPr/>
                <p:nvPr/>
              </p:nvSpPr>
              <p:spPr>
                <a:xfrm>
                  <a:off x="3657600" y="3886200"/>
                  <a:ext cx="609600" cy="1524000"/>
                </a:xfrm>
                <a:prstGeom prst="rect">
                  <a:avLst/>
                </a:prstGeom>
                <a:grpFill/>
                <a:ln w="76200" cap="rnd" cmpd="sng" algn="ctr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89" name="Straight Connector 188"/>
                <p:cNvCxnSpPr/>
                <p:nvPr/>
              </p:nvCxnSpPr>
              <p:spPr>
                <a:xfrm>
                  <a:off x="3657600" y="4648200"/>
                  <a:ext cx="609600" cy="1588"/>
                </a:xfrm>
                <a:prstGeom prst="line">
                  <a:avLst/>
                </a:prstGeom>
                <a:grpFill/>
                <a:ln w="76200" cap="flat" cmpd="sng" algn="ctr">
                  <a:solidFill>
                    <a:srgbClr val="E88651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/>
                <p:cNvCxnSpPr/>
                <p:nvPr/>
              </p:nvCxnSpPr>
              <p:spPr>
                <a:xfrm>
                  <a:off x="3657600" y="5027612"/>
                  <a:ext cx="609600" cy="1588"/>
                </a:xfrm>
                <a:prstGeom prst="line">
                  <a:avLst/>
                </a:prstGeom>
                <a:grpFill/>
                <a:ln w="76200" cap="flat" cmpd="sng" algn="ctr">
                  <a:solidFill>
                    <a:srgbClr val="E88651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/>
              </p:nvCxnSpPr>
              <p:spPr>
                <a:xfrm>
                  <a:off x="3657600" y="4265612"/>
                  <a:ext cx="609600" cy="1588"/>
                </a:xfrm>
                <a:prstGeom prst="line">
                  <a:avLst/>
                </a:prstGeom>
                <a:grpFill/>
                <a:ln w="76200" cap="flat" cmpd="sng" algn="ctr">
                  <a:solidFill>
                    <a:srgbClr val="E88651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5" name="TextBox 136"/>
            <p:cNvSpPr txBox="1"/>
            <p:nvPr/>
          </p:nvSpPr>
          <p:spPr>
            <a:xfrm>
              <a:off x="4852457" y="2514600"/>
              <a:ext cx="1447800" cy="938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9pPr>
            </a:lstStyle>
            <a:p>
              <a:pPr algn="ctr"/>
              <a:r>
                <a:rPr lang="en-US" sz="1600" dirty="0" smtClean="0"/>
                <a:t>Initial Estimate</a:t>
              </a:r>
              <a:endParaRPr lang="en-US" sz="1600" dirty="0"/>
            </a:p>
          </p:txBody>
        </p:sp>
      </p:grpSp>
      <p:grpSp>
        <p:nvGrpSpPr>
          <p:cNvPr id="6" name="Group 191"/>
          <p:cNvGrpSpPr/>
          <p:nvPr/>
        </p:nvGrpSpPr>
        <p:grpSpPr>
          <a:xfrm>
            <a:off x="1828800" y="4731593"/>
            <a:ext cx="1219200" cy="990599"/>
            <a:chOff x="1768033" y="4724400"/>
            <a:chExt cx="2712656" cy="2089319"/>
          </a:xfrm>
        </p:grpSpPr>
        <p:sp>
          <p:nvSpPr>
            <p:cNvPr id="193" name="Rectangle 192"/>
            <p:cNvSpPr/>
            <p:nvPr/>
          </p:nvSpPr>
          <p:spPr>
            <a:xfrm>
              <a:off x="2743200" y="4724400"/>
              <a:ext cx="304800" cy="990600"/>
            </a:xfrm>
            <a:prstGeom prst="rect">
              <a:avLst/>
            </a:prstGeom>
            <a:noFill/>
            <a:ln w="57150" cap="rnd" cmpd="sng" algn="ctr">
              <a:solidFill>
                <a:srgbClr val="C64847">
                  <a:shade val="95000"/>
                  <a:satMod val="105000"/>
                </a:srgbClr>
              </a:solidFill>
              <a:prstDash val="sysDash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4" name="TextBox 139"/>
            <p:cNvSpPr txBox="1"/>
            <p:nvPr/>
          </p:nvSpPr>
          <p:spPr>
            <a:xfrm>
              <a:off x="1768033" y="5791206"/>
              <a:ext cx="2712656" cy="1022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9pPr>
            </a:lstStyle>
            <a:p>
              <a:pPr algn="ctr"/>
              <a:r>
                <a:rPr lang="en-US" sz="1400" dirty="0" smtClean="0"/>
                <a:t>Corrected Estimate</a:t>
              </a:r>
              <a:endParaRPr lang="en-US" sz="1400" dirty="0"/>
            </a:p>
          </p:txBody>
        </p:sp>
      </p:grpSp>
      <p:grpSp>
        <p:nvGrpSpPr>
          <p:cNvPr id="7" name="Group 194"/>
          <p:cNvGrpSpPr>
            <a:grpSpLocks noChangeAspect="1"/>
          </p:cNvGrpSpPr>
          <p:nvPr/>
        </p:nvGrpSpPr>
        <p:grpSpPr>
          <a:xfrm>
            <a:off x="2745937" y="4731592"/>
            <a:ext cx="1521263" cy="990600"/>
            <a:chOff x="3558075" y="4724400"/>
            <a:chExt cx="3065790" cy="1996349"/>
          </a:xfrm>
        </p:grpSpPr>
        <p:grpSp>
          <p:nvGrpSpPr>
            <p:cNvPr id="8" name="Group 20"/>
            <p:cNvGrpSpPr/>
            <p:nvPr/>
          </p:nvGrpSpPr>
          <p:grpSpPr>
            <a:xfrm>
              <a:off x="4419413" y="4724400"/>
              <a:ext cx="301729" cy="987552"/>
              <a:chOff x="4953000" y="2514600"/>
              <a:chExt cx="609600" cy="1524794"/>
            </a:xfrm>
          </p:grpSpPr>
          <p:cxnSp>
            <p:nvCxnSpPr>
              <p:cNvPr id="212" name="Straight Connector 211"/>
              <p:cNvCxnSpPr/>
              <p:nvPr/>
            </p:nvCxnSpPr>
            <p:spPr>
              <a:xfrm rot="16200000" flipH="1">
                <a:off x="4495800" y="3276600"/>
                <a:ext cx="15240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EA37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9" name="Group 37"/>
              <p:cNvGrpSpPr/>
              <p:nvPr/>
            </p:nvGrpSpPr>
            <p:grpSpPr>
              <a:xfrm>
                <a:off x="4953000" y="2514600"/>
                <a:ext cx="609600" cy="1524000"/>
                <a:chOff x="4953000" y="2514600"/>
                <a:chExt cx="609600" cy="1524000"/>
              </a:xfrm>
            </p:grpSpPr>
            <p:sp>
              <p:nvSpPr>
                <p:cNvPr id="214" name="Rectangle 213"/>
                <p:cNvSpPr/>
                <p:nvPr/>
              </p:nvSpPr>
              <p:spPr>
                <a:xfrm>
                  <a:off x="4953000" y="2514600"/>
                  <a:ext cx="609600" cy="1524000"/>
                </a:xfrm>
                <a:prstGeom prst="rect">
                  <a:avLst/>
                </a:prstGeom>
                <a:noFill/>
                <a:ln w="57150" cap="rnd" cmpd="sng" algn="ctr">
                  <a:solidFill>
                    <a:srgbClr val="F4C3AA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15" name="Straight Connector 214"/>
                <p:cNvCxnSpPr/>
                <p:nvPr/>
              </p:nvCxnSpPr>
              <p:spPr>
                <a:xfrm>
                  <a:off x="4953000" y="3276600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EEA37E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4953000" y="3656012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EEA37E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/>
                <p:nvPr/>
              </p:nvCxnSpPr>
              <p:spPr>
                <a:xfrm>
                  <a:off x="4953000" y="2894012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EEA37E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" name="Group 21"/>
            <p:cNvGrpSpPr/>
            <p:nvPr/>
          </p:nvGrpSpPr>
          <p:grpSpPr>
            <a:xfrm>
              <a:off x="4800413" y="4724400"/>
              <a:ext cx="301729" cy="987552"/>
              <a:chOff x="4953000" y="2514600"/>
              <a:chExt cx="609600" cy="1524794"/>
            </a:xfrm>
          </p:grpSpPr>
          <p:cxnSp>
            <p:nvCxnSpPr>
              <p:cNvPr id="206" name="Straight Connector 205"/>
              <p:cNvCxnSpPr/>
              <p:nvPr/>
            </p:nvCxnSpPr>
            <p:spPr>
              <a:xfrm rot="16200000" flipH="1">
                <a:off x="4495800" y="3276600"/>
                <a:ext cx="15240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78B09B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11" name="Group 31"/>
              <p:cNvGrpSpPr/>
              <p:nvPr/>
            </p:nvGrpSpPr>
            <p:grpSpPr>
              <a:xfrm>
                <a:off x="4953000" y="2514600"/>
                <a:ext cx="609600" cy="1524000"/>
                <a:chOff x="4953000" y="2514600"/>
                <a:chExt cx="609600" cy="1524000"/>
              </a:xfrm>
            </p:grpSpPr>
            <p:sp>
              <p:nvSpPr>
                <p:cNvPr id="208" name="Rectangle 207"/>
                <p:cNvSpPr/>
                <p:nvPr/>
              </p:nvSpPr>
              <p:spPr>
                <a:xfrm>
                  <a:off x="4953000" y="2514600"/>
                  <a:ext cx="609600" cy="1524000"/>
                </a:xfrm>
                <a:prstGeom prst="rect">
                  <a:avLst/>
                </a:prstGeom>
                <a:noFill/>
                <a:ln w="57150" cap="rnd" cmpd="sng" algn="ctr">
                  <a:solidFill>
                    <a:srgbClr val="78B09B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09" name="Straight Connector 208"/>
                <p:cNvCxnSpPr/>
                <p:nvPr/>
              </p:nvCxnSpPr>
              <p:spPr>
                <a:xfrm>
                  <a:off x="4953000" y="3276600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78B09B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>
                <a:xfrm>
                  <a:off x="4953000" y="3656012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78B09B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>
                <a:xfrm>
                  <a:off x="4953000" y="2894012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78B09B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" name="Group 22"/>
            <p:cNvGrpSpPr/>
            <p:nvPr/>
          </p:nvGrpSpPr>
          <p:grpSpPr>
            <a:xfrm>
              <a:off x="5181413" y="4724400"/>
              <a:ext cx="301729" cy="987552"/>
              <a:chOff x="4953000" y="2514600"/>
              <a:chExt cx="609600" cy="1524794"/>
            </a:xfrm>
          </p:grpSpPr>
          <p:cxnSp>
            <p:nvCxnSpPr>
              <p:cNvPr id="200" name="Straight Connector 199"/>
              <p:cNvCxnSpPr/>
              <p:nvPr/>
            </p:nvCxnSpPr>
            <p:spPr>
              <a:xfrm rot="16200000" flipH="1">
                <a:off x="4495800" y="3276600"/>
                <a:ext cx="15240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13" name="Group 25"/>
              <p:cNvGrpSpPr/>
              <p:nvPr/>
            </p:nvGrpSpPr>
            <p:grpSpPr>
              <a:xfrm>
                <a:off x="4953000" y="2514600"/>
                <a:ext cx="609600" cy="1524000"/>
                <a:chOff x="4953000" y="2514600"/>
                <a:chExt cx="609600" cy="1524000"/>
              </a:xfrm>
            </p:grpSpPr>
            <p:sp>
              <p:nvSpPr>
                <p:cNvPr id="202" name="Rectangle 201"/>
                <p:cNvSpPr/>
                <p:nvPr/>
              </p:nvSpPr>
              <p:spPr>
                <a:xfrm>
                  <a:off x="4953000" y="2514600"/>
                  <a:ext cx="609600" cy="1524000"/>
                </a:xfrm>
                <a:prstGeom prst="rect">
                  <a:avLst/>
                </a:prstGeom>
                <a:noFill/>
                <a:ln w="57150" cap="rnd" cmpd="sng" algn="ctr">
                  <a:solidFill>
                    <a:srgbClr val="ADB359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03" name="Straight Connector 202"/>
                <p:cNvCxnSpPr/>
                <p:nvPr/>
              </p:nvCxnSpPr>
              <p:spPr>
                <a:xfrm>
                  <a:off x="4953000" y="3276600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ADB359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/>
                <p:cNvCxnSpPr/>
                <p:nvPr/>
              </p:nvCxnSpPr>
              <p:spPr>
                <a:xfrm>
                  <a:off x="4953000" y="3656012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ADB359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>
                  <a:off x="4953000" y="2894012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ADB359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99" name="TextBox 164"/>
            <p:cNvSpPr txBox="1"/>
            <p:nvPr/>
          </p:nvSpPr>
          <p:spPr>
            <a:xfrm>
              <a:off x="3558075" y="5791198"/>
              <a:ext cx="3065790" cy="92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9pPr>
            </a:lstStyle>
            <a:p>
              <a:pPr algn="ctr"/>
              <a:r>
                <a:rPr lang="en-US" sz="1400" dirty="0" smtClean="0"/>
                <a:t>Example Search Windows</a:t>
              </a:r>
              <a:endParaRPr lang="en-US" sz="1400" dirty="0"/>
            </a:p>
          </p:txBody>
        </p:sp>
      </p:grpSp>
      <p:sp>
        <p:nvSpPr>
          <p:cNvPr id="192" name="Rounded Rectangle 191"/>
          <p:cNvSpPr/>
          <p:nvPr/>
        </p:nvSpPr>
        <p:spPr>
          <a:xfrm>
            <a:off x="5083215" y="1524000"/>
            <a:ext cx="3146385" cy="441960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5304014" y="3482051"/>
            <a:ext cx="2704787" cy="447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300" i="1" dirty="0" smtClean="0"/>
              <a:t>Motivation</a:t>
            </a:r>
            <a:r>
              <a:rPr lang="en-US" sz="1300" dirty="0" smtClean="0"/>
              <a:t>: Weak Temporal 	Redundancy</a:t>
            </a:r>
            <a:endParaRPr lang="en-US" sz="1300" dirty="0"/>
          </a:p>
        </p:txBody>
      </p:sp>
      <p:sp>
        <p:nvSpPr>
          <p:cNvPr id="222" name="Down Arrow 221"/>
          <p:cNvSpPr/>
          <p:nvPr/>
        </p:nvSpPr>
        <p:spPr>
          <a:xfrm>
            <a:off x="3255007" y="3203294"/>
            <a:ext cx="33119" cy="167833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5334000" y="4267200"/>
            <a:ext cx="2704787" cy="609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300" i="1" dirty="0" smtClean="0"/>
              <a:t>Approach: </a:t>
            </a:r>
            <a:r>
              <a:rPr lang="en-US" sz="1300" dirty="0" smtClean="0"/>
              <a:t>Stochastic Search over               </a:t>
            </a:r>
          </a:p>
          <a:p>
            <a:r>
              <a:rPr lang="en-US" sz="1300" dirty="0" smtClean="0"/>
              <a:t>a  large search space (Color Histogram Comparison)</a:t>
            </a:r>
            <a:endParaRPr lang="en-US" sz="1300" dirty="0"/>
          </a:p>
        </p:txBody>
      </p:sp>
      <p:sp>
        <p:nvSpPr>
          <p:cNvPr id="225" name="Down Arrow 224"/>
          <p:cNvSpPr/>
          <p:nvPr/>
        </p:nvSpPr>
        <p:spPr>
          <a:xfrm>
            <a:off x="3255007" y="4042458"/>
            <a:ext cx="33119" cy="167833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5304014" y="5160380"/>
            <a:ext cx="2704787" cy="447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300" i="1" dirty="0" smtClean="0"/>
              <a:t>Result</a:t>
            </a:r>
            <a:r>
              <a:rPr lang="en-US" sz="1300" dirty="0" smtClean="0"/>
              <a:t>: Approximate Estimate</a:t>
            </a:r>
            <a:endParaRPr lang="en-US" sz="1300" dirty="0"/>
          </a:p>
        </p:txBody>
      </p:sp>
      <p:grpSp>
        <p:nvGrpSpPr>
          <p:cNvPr id="14" name="Group 353"/>
          <p:cNvGrpSpPr/>
          <p:nvPr/>
        </p:nvGrpSpPr>
        <p:grpSpPr>
          <a:xfrm>
            <a:off x="5304014" y="2027499"/>
            <a:ext cx="2732387" cy="1342663"/>
            <a:chOff x="5304014" y="2332299"/>
            <a:chExt cx="2732387" cy="1342663"/>
          </a:xfrm>
        </p:grpSpPr>
        <p:sp>
          <p:nvSpPr>
            <p:cNvPr id="220" name="Rectangle 219"/>
            <p:cNvSpPr/>
            <p:nvPr/>
          </p:nvSpPr>
          <p:spPr>
            <a:xfrm>
              <a:off x="5304014" y="2332299"/>
              <a:ext cx="2732387" cy="1342663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223"/>
            <p:cNvGrpSpPr/>
            <p:nvPr/>
          </p:nvGrpSpPr>
          <p:grpSpPr>
            <a:xfrm>
              <a:off x="6929991" y="2500132"/>
              <a:ext cx="1023611" cy="1006998"/>
              <a:chOff x="2667000" y="1905000"/>
              <a:chExt cx="1413035" cy="1371600"/>
            </a:xfrm>
          </p:grpSpPr>
          <p:pic>
            <p:nvPicPr>
              <p:cNvPr id="232" name="Picture 11"/>
              <p:cNvPicPr/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667000" y="1905000"/>
                <a:ext cx="1413035" cy="1371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233" name="Straight Connector 232"/>
              <p:cNvCxnSpPr/>
              <p:nvPr/>
            </p:nvCxnSpPr>
            <p:spPr>
              <a:xfrm rot="5400000" flipH="1" flipV="1">
                <a:off x="3581400" y="26670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 rot="5400000" flipH="1" flipV="1">
                <a:off x="3733800" y="2819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/>
              <p:cNvCxnSpPr/>
              <p:nvPr/>
            </p:nvCxnSpPr>
            <p:spPr>
              <a:xfrm rot="5400000" flipH="1" flipV="1">
                <a:off x="3581400" y="28178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 rot="5400000" flipH="1" flipV="1">
                <a:off x="3733800" y="2438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 rot="5400000" flipH="1" flipV="1">
                <a:off x="36576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 rot="5400000" flipH="1" flipV="1">
                <a:off x="3810000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 rot="5400000" flipH="1" flipV="1">
                <a:off x="3275012" y="2895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 rot="5400000" flipH="1" flipV="1">
                <a:off x="3886200" y="2209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 rot="5400000" flipH="1" flipV="1">
                <a:off x="2971800" y="2362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 rot="5400000" flipH="1" flipV="1">
                <a:off x="3198812" y="2514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 rot="5400000" flipH="1" flipV="1">
                <a:off x="3427412" y="2438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 rot="5400000" flipH="1" flipV="1">
                <a:off x="34290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 rot="5400000" flipH="1" flipV="1">
                <a:off x="3276600" y="26654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 rot="5400000" flipH="1" flipV="1">
                <a:off x="3429000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 rot="5400000" flipH="1" flipV="1">
                <a:off x="3505200" y="26670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 rot="5400000" flipH="1" flipV="1">
                <a:off x="35052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 rot="5400000" flipH="1" flipV="1">
                <a:off x="3505200" y="2514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 rot="5400000" flipH="1" flipV="1">
                <a:off x="35814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/>
              <p:nvPr/>
            </p:nvCxnSpPr>
            <p:spPr>
              <a:xfrm rot="5400000" flipH="1" flipV="1">
                <a:off x="3962400" y="2514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 rot="5400000" flipH="1" flipV="1">
                <a:off x="38100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 rot="5400000" flipH="1" flipV="1">
                <a:off x="3886200" y="30464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 rot="5400000" flipH="1" flipV="1">
                <a:off x="2971800" y="28940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 rot="5400000" flipH="1" flipV="1">
                <a:off x="3122612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/>
              <p:cNvCxnSpPr/>
              <p:nvPr/>
            </p:nvCxnSpPr>
            <p:spPr>
              <a:xfrm rot="5400000" flipH="1" flipV="1">
                <a:off x="2819400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rot="5400000" flipH="1" flipV="1">
                <a:off x="3046412" y="2057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 rot="5400000" flipH="1" flipV="1">
                <a:off x="2971800" y="2895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Rectangle 265"/>
              <p:cNvSpPr/>
              <p:nvPr/>
            </p:nvSpPr>
            <p:spPr>
              <a:xfrm>
                <a:off x="3581400" y="1981200"/>
                <a:ext cx="3048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41"/>
            <p:cNvGrpSpPr/>
            <p:nvPr/>
          </p:nvGrpSpPr>
          <p:grpSpPr>
            <a:xfrm>
              <a:off x="5414414" y="2500132"/>
              <a:ext cx="1022575" cy="1006998"/>
              <a:chOff x="762000" y="1905000"/>
              <a:chExt cx="1411605" cy="1371600"/>
            </a:xfrm>
          </p:grpSpPr>
          <p:pic>
            <p:nvPicPr>
              <p:cNvPr id="230" name="Picture 229"/>
              <p:cNvPicPr/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762000" y="1905000"/>
                <a:ext cx="1411605" cy="1371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1" name="Rectangle 230"/>
              <p:cNvSpPr/>
              <p:nvPr/>
            </p:nvSpPr>
            <p:spPr>
              <a:xfrm>
                <a:off x="1752600" y="2209800"/>
                <a:ext cx="304800" cy="914400"/>
              </a:xfrm>
              <a:prstGeom prst="rect">
                <a:avLst/>
              </a:prstGeom>
              <a:noFill/>
              <a:ln w="571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8" name="Right Arrow 227"/>
          <p:cNvSpPr/>
          <p:nvPr/>
        </p:nvSpPr>
        <p:spPr>
          <a:xfrm>
            <a:off x="3089408" y="1860631"/>
            <a:ext cx="331199" cy="3356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45612" y="1635889"/>
            <a:ext cx="1931991" cy="279721"/>
          </a:xfrm>
          <a:prstGeom prst="rect">
            <a:avLst/>
          </a:prstGeom>
          <a:solidFill>
            <a:srgbClr val="EFB391">
              <a:alpha val="0"/>
            </a:srgbClr>
          </a:solidFill>
          <a:ln>
            <a:solidFill>
              <a:srgbClr val="486FC6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25400"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Step  1</a:t>
            </a:r>
            <a:endParaRPr lang="en-US" dirty="0">
              <a:ln w="25400"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pic>
        <p:nvPicPr>
          <p:cNvPr id="187" name="Picture 186" descr="C:\Documents and Settings\laks\Desktop\Research\Data\John\20081210172855156\0004199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2000" y="1600200"/>
            <a:ext cx="3657600" cy="2743200"/>
          </a:xfrm>
          <a:prstGeom prst="rect">
            <a:avLst/>
          </a:prstGeom>
          <a:noFill/>
        </p:spPr>
      </p:pic>
      <p:grpSp>
        <p:nvGrpSpPr>
          <p:cNvPr id="17" name="Group 195"/>
          <p:cNvGrpSpPr/>
          <p:nvPr/>
        </p:nvGrpSpPr>
        <p:grpSpPr>
          <a:xfrm>
            <a:off x="1981200" y="2514600"/>
            <a:ext cx="609600" cy="1524795"/>
            <a:chOff x="3124200" y="2590800"/>
            <a:chExt cx="609600" cy="1524794"/>
          </a:xfrm>
        </p:grpSpPr>
        <p:grpSp>
          <p:nvGrpSpPr>
            <p:cNvPr id="18" name="Group 111"/>
            <p:cNvGrpSpPr/>
            <p:nvPr/>
          </p:nvGrpSpPr>
          <p:grpSpPr>
            <a:xfrm>
              <a:off x="3124200" y="2590800"/>
              <a:ext cx="609600" cy="1524794"/>
              <a:chOff x="3657600" y="2362200"/>
              <a:chExt cx="609600" cy="1524794"/>
            </a:xfrm>
            <a:solidFill>
              <a:srgbClr val="FF9933">
                <a:alpha val="52157"/>
              </a:srgbClr>
            </a:solidFill>
          </p:grpSpPr>
          <p:cxnSp>
            <p:nvCxnSpPr>
              <p:cNvPr id="265" name="Straight Connector 264"/>
              <p:cNvCxnSpPr/>
              <p:nvPr/>
            </p:nvCxnSpPr>
            <p:spPr>
              <a:xfrm rot="16200000" flipH="1">
                <a:off x="3200400" y="3124200"/>
                <a:ext cx="1524000" cy="1588"/>
              </a:xfrm>
              <a:prstGeom prst="line">
                <a:avLst/>
              </a:prstGeom>
              <a:grpFill/>
              <a:ln w="76200" cap="flat" cmpd="sng" algn="ctr">
                <a:solidFill>
                  <a:srgbClr val="F0AD00">
                    <a:lumMod val="60000"/>
                    <a:lumOff val="40000"/>
                  </a:srgbClr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19" name="Group 105"/>
              <p:cNvGrpSpPr/>
              <p:nvPr/>
            </p:nvGrpSpPr>
            <p:grpSpPr>
              <a:xfrm>
                <a:off x="3657600" y="2362200"/>
                <a:ext cx="609600" cy="1524000"/>
                <a:chOff x="3657600" y="3886200"/>
                <a:chExt cx="609600" cy="1524000"/>
              </a:xfrm>
              <a:grpFill/>
            </p:grpSpPr>
            <p:sp>
              <p:nvSpPr>
                <p:cNvPr id="268" name="Rectangle 267"/>
                <p:cNvSpPr/>
                <p:nvPr/>
              </p:nvSpPr>
              <p:spPr>
                <a:xfrm>
                  <a:off x="3657600" y="3886200"/>
                  <a:ext cx="609600" cy="1524000"/>
                </a:xfrm>
                <a:prstGeom prst="rect">
                  <a:avLst/>
                </a:prstGeom>
                <a:grpFill/>
                <a:ln w="76200" cap="rnd" cmpd="sng" algn="ctr">
                  <a:solidFill>
                    <a:srgbClr val="F0AD00">
                      <a:lumMod val="60000"/>
                      <a:lumOff val="40000"/>
                    </a:srgbClr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3657600" y="4648200"/>
                  <a:ext cx="609600" cy="1588"/>
                </a:xfrm>
                <a:prstGeom prst="line">
                  <a:avLst/>
                </a:prstGeom>
                <a:grpFill/>
                <a:ln w="76200" cap="flat" cmpd="sng" algn="ctr">
                  <a:solidFill>
                    <a:srgbClr val="E88651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>
                  <a:off x="3657600" y="5027612"/>
                  <a:ext cx="609600" cy="1588"/>
                </a:xfrm>
                <a:prstGeom prst="line">
                  <a:avLst/>
                </a:prstGeom>
                <a:grpFill/>
                <a:ln w="76200" cap="flat" cmpd="sng" algn="ctr">
                  <a:solidFill>
                    <a:srgbClr val="F0AD00">
                      <a:lumMod val="60000"/>
                      <a:lumOff val="40000"/>
                    </a:srgbClr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3657600" y="4265612"/>
                  <a:ext cx="609600" cy="1588"/>
                </a:xfrm>
                <a:prstGeom prst="line">
                  <a:avLst/>
                </a:prstGeom>
                <a:grpFill/>
                <a:ln w="76200" cap="flat" cmpd="sng" algn="ctr">
                  <a:solidFill>
                    <a:srgbClr val="E88651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61" name="Straight Connector 260"/>
            <p:cNvCxnSpPr/>
            <p:nvPr/>
          </p:nvCxnSpPr>
          <p:spPr>
            <a:xfrm>
              <a:off x="3124200" y="3732212"/>
              <a:ext cx="609600" cy="1588"/>
            </a:xfrm>
            <a:prstGeom prst="line">
              <a:avLst/>
            </a:prstGeom>
            <a:solidFill>
              <a:srgbClr val="FF9933">
                <a:alpha val="52157"/>
              </a:srgbClr>
            </a:solidFill>
            <a:ln w="76200" cap="flat" cmpd="sng" algn="ctr">
              <a:solidFill>
                <a:srgbClr val="E88651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0" name="Group 278"/>
          <p:cNvGrpSpPr/>
          <p:nvPr/>
        </p:nvGrpSpPr>
        <p:grpSpPr>
          <a:xfrm>
            <a:off x="1981200" y="1752600"/>
            <a:ext cx="609600" cy="1524795"/>
            <a:chOff x="4953000" y="2514600"/>
            <a:chExt cx="609600" cy="1524794"/>
          </a:xfrm>
        </p:grpSpPr>
        <p:cxnSp>
          <p:nvCxnSpPr>
            <p:cNvPr id="280" name="Straight Connector 279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EEA37E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1" name="Group 93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282" name="Rectangle 281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F4C3AA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283" name="Straight Connector 282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EA37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EA37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EA37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Group 285"/>
          <p:cNvGrpSpPr/>
          <p:nvPr/>
        </p:nvGrpSpPr>
        <p:grpSpPr>
          <a:xfrm>
            <a:off x="2286000" y="1752600"/>
            <a:ext cx="609600" cy="1524795"/>
            <a:chOff x="4953000" y="2514600"/>
            <a:chExt cx="609600" cy="1524794"/>
          </a:xfrm>
        </p:grpSpPr>
        <p:cxnSp>
          <p:nvCxnSpPr>
            <p:cNvPr id="287" name="Straight Connector 286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E88452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3" name="Group 87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289" name="Rectangle 288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E88452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290" name="Straight Connector 289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88452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88452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88452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Group 292"/>
          <p:cNvGrpSpPr/>
          <p:nvPr/>
        </p:nvGrpSpPr>
        <p:grpSpPr>
          <a:xfrm>
            <a:off x="1676400" y="2132805"/>
            <a:ext cx="609600" cy="1524795"/>
            <a:chOff x="4953000" y="2514600"/>
            <a:chExt cx="609600" cy="1524794"/>
          </a:xfrm>
        </p:grpSpPr>
        <p:cxnSp>
          <p:nvCxnSpPr>
            <p:cNvPr id="294" name="Straight Connector 293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C5DDD4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5" name="Group 81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296" name="Rectangle 295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C5DDD4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297" name="Straight Connector 296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C5DDD4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C5DDD4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C5DDD4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" name="Group 299"/>
          <p:cNvGrpSpPr/>
          <p:nvPr/>
        </p:nvGrpSpPr>
        <p:grpSpPr>
          <a:xfrm>
            <a:off x="1981200" y="2132805"/>
            <a:ext cx="609600" cy="1524795"/>
            <a:chOff x="4953000" y="2514600"/>
            <a:chExt cx="609600" cy="1524794"/>
          </a:xfrm>
        </p:grpSpPr>
        <p:cxnSp>
          <p:nvCxnSpPr>
            <p:cNvPr id="301" name="Straight Connector 300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78B09B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7" name="Group 75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303" name="Rectangle 302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78B09B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04" name="Straight Connector 303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78B09B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78B09B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78B09B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11"/>
          <p:cNvGrpSpPr/>
          <p:nvPr/>
        </p:nvGrpSpPr>
        <p:grpSpPr>
          <a:xfrm>
            <a:off x="2286000" y="2132805"/>
            <a:ext cx="609600" cy="1524795"/>
            <a:chOff x="4953000" y="2514600"/>
            <a:chExt cx="609600" cy="1524794"/>
          </a:xfrm>
        </p:grpSpPr>
        <p:cxnSp>
          <p:nvCxnSpPr>
            <p:cNvPr id="308" name="Straight Connector 307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365C4E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9" name="Group 69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310" name="Rectangle 309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365C4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11" name="Straight Connector 310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365C4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365C4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365C4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Group 313"/>
          <p:cNvGrpSpPr/>
          <p:nvPr/>
        </p:nvGrpSpPr>
        <p:grpSpPr>
          <a:xfrm>
            <a:off x="1676400" y="2514600"/>
            <a:ext cx="609600" cy="1524795"/>
            <a:chOff x="4953000" y="2514600"/>
            <a:chExt cx="609600" cy="1524794"/>
          </a:xfrm>
        </p:grpSpPr>
        <p:cxnSp>
          <p:nvCxnSpPr>
            <p:cNvPr id="315" name="Straight Connector 314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D7DAAE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31" name="Group 63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317" name="Rectangle 316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D7DAA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18" name="Straight Connector 317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D7DAA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D7DAA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D7DAA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4" name="Group 320"/>
          <p:cNvGrpSpPr/>
          <p:nvPr/>
        </p:nvGrpSpPr>
        <p:grpSpPr>
          <a:xfrm>
            <a:off x="1981200" y="2513012"/>
            <a:ext cx="609600" cy="1524795"/>
            <a:chOff x="4953000" y="2514600"/>
            <a:chExt cx="609600" cy="1524794"/>
          </a:xfrm>
        </p:grpSpPr>
        <p:cxnSp>
          <p:nvCxnSpPr>
            <p:cNvPr id="322" name="Straight Connector 321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ADB359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27" name="Group 57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324" name="Rectangle 323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25" name="Straight Connector 324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60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6" name="Group 327"/>
          <p:cNvGrpSpPr/>
          <p:nvPr/>
        </p:nvGrpSpPr>
        <p:grpSpPr>
          <a:xfrm>
            <a:off x="2286000" y="2513805"/>
            <a:ext cx="609600" cy="1524795"/>
            <a:chOff x="4953000" y="2514600"/>
            <a:chExt cx="609600" cy="1524794"/>
          </a:xfrm>
        </p:grpSpPr>
        <p:cxnSp>
          <p:nvCxnSpPr>
            <p:cNvPr id="329" name="Straight Connector 328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ADB359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57" name="Group 51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331" name="Rectangle 330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747937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32" name="Straight Connector 53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sp>
        <p:nvSpPr>
          <p:cNvPr id="335" name="Rectangle 15"/>
          <p:cNvSpPr/>
          <p:nvPr/>
        </p:nvSpPr>
        <p:spPr>
          <a:xfrm>
            <a:off x="2286000" y="1752600"/>
            <a:ext cx="609600" cy="1524000"/>
          </a:xfrm>
          <a:prstGeom prst="rect">
            <a:avLst/>
          </a:prstGeom>
          <a:noFill/>
          <a:ln w="57150" cap="rnd" cmpd="sng" algn="ctr">
            <a:solidFill>
              <a:srgbClr val="C64847">
                <a:shade val="95000"/>
                <a:satMod val="105000"/>
              </a:srgbClr>
            </a:solidFill>
            <a:prstDash val="sysDash"/>
          </a:ln>
          <a:effectLst>
            <a:outerShdw blurRad="39000" dist="254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58" name="Group 230"/>
          <p:cNvGrpSpPr/>
          <p:nvPr/>
        </p:nvGrpSpPr>
        <p:grpSpPr>
          <a:xfrm>
            <a:off x="1219200" y="1981200"/>
            <a:ext cx="2057400" cy="1752600"/>
            <a:chOff x="1143000" y="4038600"/>
            <a:chExt cx="2057400" cy="1752600"/>
          </a:xfrm>
        </p:grpSpPr>
        <p:sp>
          <p:nvSpPr>
            <p:cNvPr id="337" name="Oval 336"/>
            <p:cNvSpPr/>
            <p:nvPr/>
          </p:nvSpPr>
          <p:spPr>
            <a:xfrm>
              <a:off x="1143000" y="54864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38" name="Oval 337"/>
            <p:cNvSpPr/>
            <p:nvPr/>
          </p:nvSpPr>
          <p:spPr>
            <a:xfrm>
              <a:off x="1295400" y="56388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39" name="Oval 338"/>
            <p:cNvSpPr/>
            <p:nvPr/>
          </p:nvSpPr>
          <p:spPr>
            <a:xfrm>
              <a:off x="1371600" y="53340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0" name="Oval 339"/>
            <p:cNvSpPr/>
            <p:nvPr/>
          </p:nvSpPr>
          <p:spPr>
            <a:xfrm>
              <a:off x="1905000" y="54102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1" name="Oval 340"/>
            <p:cNvSpPr/>
            <p:nvPr/>
          </p:nvSpPr>
          <p:spPr>
            <a:xfrm>
              <a:off x="2057400" y="55626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2" name="Oval 341"/>
            <p:cNvSpPr/>
            <p:nvPr/>
          </p:nvSpPr>
          <p:spPr>
            <a:xfrm>
              <a:off x="2209800" y="45720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3" name="Oval 342"/>
            <p:cNvSpPr/>
            <p:nvPr/>
          </p:nvSpPr>
          <p:spPr>
            <a:xfrm>
              <a:off x="1143000" y="57150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4" name="Oval 343"/>
            <p:cNvSpPr/>
            <p:nvPr/>
          </p:nvSpPr>
          <p:spPr>
            <a:xfrm>
              <a:off x="2316481" y="51816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5" name="Oval 344"/>
            <p:cNvSpPr/>
            <p:nvPr/>
          </p:nvSpPr>
          <p:spPr>
            <a:xfrm>
              <a:off x="2209800" y="49530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6" name="Oval 345"/>
            <p:cNvSpPr/>
            <p:nvPr/>
          </p:nvSpPr>
          <p:spPr>
            <a:xfrm>
              <a:off x="2545081" y="40386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7" name="Oval 346"/>
            <p:cNvSpPr/>
            <p:nvPr/>
          </p:nvSpPr>
          <p:spPr>
            <a:xfrm>
              <a:off x="2926081" y="45720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8" name="Oval 347"/>
            <p:cNvSpPr/>
            <p:nvPr/>
          </p:nvSpPr>
          <p:spPr>
            <a:xfrm>
              <a:off x="2667000" y="47244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9" name="Oval 348"/>
            <p:cNvSpPr/>
            <p:nvPr/>
          </p:nvSpPr>
          <p:spPr>
            <a:xfrm>
              <a:off x="3002281" y="44958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50" name="Oval 349"/>
            <p:cNvSpPr/>
            <p:nvPr/>
          </p:nvSpPr>
          <p:spPr>
            <a:xfrm>
              <a:off x="3154681" y="52578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51" name="Oval 350"/>
            <p:cNvSpPr/>
            <p:nvPr/>
          </p:nvSpPr>
          <p:spPr>
            <a:xfrm>
              <a:off x="3048000" y="47244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52" name="Oval 351"/>
            <p:cNvSpPr/>
            <p:nvPr/>
          </p:nvSpPr>
          <p:spPr>
            <a:xfrm>
              <a:off x="2667000" y="55626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</p:grpSp>
      <p:sp>
        <p:nvSpPr>
          <p:cNvPr id="356" name="Rounded Rectangle 355"/>
          <p:cNvSpPr/>
          <p:nvPr/>
        </p:nvSpPr>
        <p:spPr>
          <a:xfrm>
            <a:off x="5083215" y="1524000"/>
            <a:ext cx="3146385" cy="441960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Rectangle 357"/>
          <p:cNvSpPr/>
          <p:nvPr/>
        </p:nvSpPr>
        <p:spPr>
          <a:xfrm>
            <a:off x="5712596" y="1712091"/>
            <a:ext cx="1931991" cy="279721"/>
          </a:xfrm>
          <a:prstGeom prst="rect">
            <a:avLst/>
          </a:prstGeom>
          <a:solidFill>
            <a:srgbClr val="EFB391">
              <a:alpha val="0"/>
            </a:srgbClr>
          </a:solidFill>
          <a:ln>
            <a:solidFill>
              <a:srgbClr val="486FC6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25400"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Step  2</a:t>
            </a:r>
            <a:endParaRPr lang="en-US" dirty="0">
              <a:ln w="25400"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grpSp>
        <p:nvGrpSpPr>
          <p:cNvPr id="260" name="Group 397"/>
          <p:cNvGrpSpPr/>
          <p:nvPr/>
        </p:nvGrpSpPr>
        <p:grpSpPr>
          <a:xfrm>
            <a:off x="5326197" y="2057400"/>
            <a:ext cx="2732387" cy="1342664"/>
            <a:chOff x="1973397" y="2332299"/>
            <a:chExt cx="2732387" cy="1342664"/>
          </a:xfrm>
        </p:grpSpPr>
        <p:sp>
          <p:nvSpPr>
            <p:cNvPr id="357" name="Rectangle 356"/>
            <p:cNvSpPr/>
            <p:nvPr/>
          </p:nvSpPr>
          <p:spPr>
            <a:xfrm>
              <a:off x="1973397" y="2332299"/>
              <a:ext cx="2732387" cy="1342664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7" name="Group 50"/>
            <p:cNvGrpSpPr/>
            <p:nvPr/>
          </p:nvGrpSpPr>
          <p:grpSpPr>
            <a:xfrm>
              <a:off x="3599376" y="2500132"/>
              <a:ext cx="1023611" cy="1006999"/>
              <a:chOff x="6359365" y="1905000"/>
              <a:chExt cx="1413035" cy="1371600"/>
            </a:xfrm>
          </p:grpSpPr>
          <p:pic>
            <p:nvPicPr>
              <p:cNvPr id="395" name="Picture 394"/>
              <p:cNvPicPr/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359365" y="1905000"/>
                <a:ext cx="1413035" cy="1371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96" name="Rectangle 395"/>
              <p:cNvSpPr/>
              <p:nvPr/>
            </p:nvSpPr>
            <p:spPr>
              <a:xfrm>
                <a:off x="7239000" y="1981200"/>
                <a:ext cx="3048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7391400" y="2209800"/>
                <a:ext cx="304800" cy="990600"/>
              </a:xfrm>
              <a:prstGeom prst="rect">
                <a:avLst/>
              </a:prstGeom>
              <a:noFill/>
              <a:ln w="571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2" name="Group 54"/>
            <p:cNvGrpSpPr/>
            <p:nvPr/>
          </p:nvGrpSpPr>
          <p:grpSpPr>
            <a:xfrm>
              <a:off x="2083799" y="2500132"/>
              <a:ext cx="1023611" cy="1006999"/>
              <a:chOff x="2667000" y="1905000"/>
              <a:chExt cx="1413035" cy="1371600"/>
            </a:xfrm>
          </p:grpSpPr>
          <p:pic>
            <p:nvPicPr>
              <p:cNvPr id="367" name="Picture 366"/>
              <p:cNvPicPr/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667000" y="1905000"/>
                <a:ext cx="1413035" cy="1371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368" name="Straight Connector 367"/>
              <p:cNvCxnSpPr/>
              <p:nvPr/>
            </p:nvCxnSpPr>
            <p:spPr>
              <a:xfrm rot="5400000" flipH="1" flipV="1">
                <a:off x="3581400" y="26670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Straight Connector 368"/>
              <p:cNvCxnSpPr/>
              <p:nvPr/>
            </p:nvCxnSpPr>
            <p:spPr>
              <a:xfrm rot="5400000" flipH="1" flipV="1">
                <a:off x="3733800" y="2819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/>
              <p:cNvCxnSpPr/>
              <p:nvPr/>
            </p:nvCxnSpPr>
            <p:spPr>
              <a:xfrm rot="5400000" flipH="1" flipV="1">
                <a:off x="3581400" y="28178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/>
              <p:nvPr/>
            </p:nvCxnSpPr>
            <p:spPr>
              <a:xfrm rot="5400000" flipH="1" flipV="1">
                <a:off x="3733800" y="2438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Straight Connector 371"/>
              <p:cNvCxnSpPr/>
              <p:nvPr/>
            </p:nvCxnSpPr>
            <p:spPr>
              <a:xfrm rot="5400000" flipH="1" flipV="1">
                <a:off x="36576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/>
              <p:cNvCxnSpPr/>
              <p:nvPr/>
            </p:nvCxnSpPr>
            <p:spPr>
              <a:xfrm rot="5400000" flipH="1" flipV="1">
                <a:off x="3810000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/>
              <p:cNvCxnSpPr/>
              <p:nvPr/>
            </p:nvCxnSpPr>
            <p:spPr>
              <a:xfrm rot="5400000" flipH="1" flipV="1">
                <a:off x="3275012" y="2895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Connector 374"/>
              <p:cNvCxnSpPr/>
              <p:nvPr/>
            </p:nvCxnSpPr>
            <p:spPr>
              <a:xfrm rot="5400000" flipH="1" flipV="1">
                <a:off x="3886200" y="2209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/>
              <p:cNvCxnSpPr/>
              <p:nvPr/>
            </p:nvCxnSpPr>
            <p:spPr>
              <a:xfrm rot="5400000" flipH="1" flipV="1">
                <a:off x="2971800" y="2362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/>
              <p:cNvCxnSpPr/>
              <p:nvPr/>
            </p:nvCxnSpPr>
            <p:spPr>
              <a:xfrm rot="5400000" flipH="1" flipV="1">
                <a:off x="3198812" y="2514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/>
              <p:cNvCxnSpPr/>
              <p:nvPr/>
            </p:nvCxnSpPr>
            <p:spPr>
              <a:xfrm rot="5400000" flipH="1" flipV="1">
                <a:off x="3427412" y="2438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Straight Connector 378"/>
              <p:cNvCxnSpPr/>
              <p:nvPr/>
            </p:nvCxnSpPr>
            <p:spPr>
              <a:xfrm rot="5400000" flipH="1" flipV="1">
                <a:off x="34290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Connector 379"/>
              <p:cNvCxnSpPr/>
              <p:nvPr/>
            </p:nvCxnSpPr>
            <p:spPr>
              <a:xfrm rot="5400000" flipH="1" flipV="1">
                <a:off x="3276600" y="26654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/>
              <p:cNvCxnSpPr/>
              <p:nvPr/>
            </p:nvCxnSpPr>
            <p:spPr>
              <a:xfrm rot="5400000" flipH="1" flipV="1">
                <a:off x="3429000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Straight Connector 381"/>
              <p:cNvCxnSpPr/>
              <p:nvPr/>
            </p:nvCxnSpPr>
            <p:spPr>
              <a:xfrm rot="5400000" flipH="1" flipV="1">
                <a:off x="3505200" y="26670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/>
              <p:cNvCxnSpPr/>
              <p:nvPr/>
            </p:nvCxnSpPr>
            <p:spPr>
              <a:xfrm rot="5400000" flipH="1" flipV="1">
                <a:off x="35052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/>
              <p:cNvCxnSpPr/>
              <p:nvPr/>
            </p:nvCxnSpPr>
            <p:spPr>
              <a:xfrm rot="5400000" flipH="1" flipV="1">
                <a:off x="3505200" y="2514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/>
              <p:cNvCxnSpPr/>
              <p:nvPr/>
            </p:nvCxnSpPr>
            <p:spPr>
              <a:xfrm rot="5400000" flipH="1" flipV="1">
                <a:off x="35814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/>
              <p:cNvCxnSpPr/>
              <p:nvPr/>
            </p:nvCxnSpPr>
            <p:spPr>
              <a:xfrm rot="5400000" flipH="1" flipV="1">
                <a:off x="3962400" y="2514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/>
              <p:cNvCxnSpPr/>
              <p:nvPr/>
            </p:nvCxnSpPr>
            <p:spPr>
              <a:xfrm rot="5400000" flipH="1" flipV="1">
                <a:off x="38100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/>
              <p:cNvCxnSpPr/>
              <p:nvPr/>
            </p:nvCxnSpPr>
            <p:spPr>
              <a:xfrm rot="5400000" flipH="1" flipV="1">
                <a:off x="3886200" y="30464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/>
              <p:cNvCxnSpPr/>
              <p:nvPr/>
            </p:nvCxnSpPr>
            <p:spPr>
              <a:xfrm rot="5400000" flipH="1" flipV="1">
                <a:off x="2971800" y="28940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/>
              <p:cNvCxnSpPr/>
              <p:nvPr/>
            </p:nvCxnSpPr>
            <p:spPr>
              <a:xfrm rot="5400000" flipH="1" flipV="1">
                <a:off x="3122612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/>
              <p:cNvCxnSpPr/>
              <p:nvPr/>
            </p:nvCxnSpPr>
            <p:spPr>
              <a:xfrm rot="5400000" flipH="1" flipV="1">
                <a:off x="2819400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/>
              <p:cNvCxnSpPr/>
              <p:nvPr/>
            </p:nvCxnSpPr>
            <p:spPr>
              <a:xfrm rot="5400000" flipH="1" flipV="1">
                <a:off x="3046412" y="2057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/>
              <p:cNvCxnSpPr/>
              <p:nvPr/>
            </p:nvCxnSpPr>
            <p:spPr>
              <a:xfrm rot="5400000" flipH="1" flipV="1">
                <a:off x="2971800" y="2895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4" name="Rectangle 393"/>
              <p:cNvSpPr/>
              <p:nvPr/>
            </p:nvSpPr>
            <p:spPr>
              <a:xfrm>
                <a:off x="3581400" y="1981200"/>
                <a:ext cx="3048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62" name="Rectangle 361"/>
          <p:cNvSpPr/>
          <p:nvPr/>
        </p:nvSpPr>
        <p:spPr>
          <a:xfrm>
            <a:off x="5326197" y="3558252"/>
            <a:ext cx="2704787" cy="447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300" i="1" dirty="0" smtClean="0"/>
              <a:t>Motivation</a:t>
            </a:r>
            <a:r>
              <a:rPr lang="en-US" sz="1300" dirty="0" smtClean="0"/>
              <a:t>:ComplexObject Structure 	 &amp; Abrupt Motion</a:t>
            </a:r>
            <a:endParaRPr lang="en-US" sz="1300" dirty="0"/>
          </a:p>
        </p:txBody>
      </p:sp>
      <p:sp>
        <p:nvSpPr>
          <p:cNvPr id="364" name="Rectangle 363"/>
          <p:cNvSpPr/>
          <p:nvPr/>
        </p:nvSpPr>
        <p:spPr>
          <a:xfrm>
            <a:off x="5334000" y="4191000"/>
            <a:ext cx="2704787" cy="838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300" i="1" dirty="0" smtClean="0"/>
              <a:t>Approach: </a:t>
            </a:r>
            <a:r>
              <a:rPr lang="en-US" sz="1300" dirty="0" smtClean="0"/>
              <a:t>Deterministic Search over   a  small  probable search space (Histogram of Gradients with Chamfer Match)</a:t>
            </a:r>
            <a:endParaRPr lang="en-US" sz="1300" dirty="0"/>
          </a:p>
        </p:txBody>
      </p:sp>
      <p:sp>
        <p:nvSpPr>
          <p:cNvPr id="366" name="Rectangle 365"/>
          <p:cNvSpPr/>
          <p:nvPr/>
        </p:nvSpPr>
        <p:spPr>
          <a:xfrm>
            <a:off x="5326197" y="5181600"/>
            <a:ext cx="2704787" cy="447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300" i="1" dirty="0" smtClean="0"/>
              <a:t>Result</a:t>
            </a:r>
            <a:r>
              <a:rPr lang="en-US" sz="1300" dirty="0" smtClean="0"/>
              <a:t>: Accurate Estimate</a:t>
            </a:r>
            <a:endParaRPr lang="en-US" sz="1300" dirty="0"/>
          </a:p>
        </p:txBody>
      </p:sp>
      <p:grpSp>
        <p:nvGrpSpPr>
          <p:cNvPr id="273" name="Group 6"/>
          <p:cNvGrpSpPr/>
          <p:nvPr/>
        </p:nvGrpSpPr>
        <p:grpSpPr>
          <a:xfrm>
            <a:off x="1676400" y="1758997"/>
            <a:ext cx="609600" cy="1524795"/>
            <a:chOff x="4953000" y="2514600"/>
            <a:chExt cx="609600" cy="1524794"/>
          </a:xfrm>
        </p:grpSpPr>
        <p:cxnSp>
          <p:nvCxnSpPr>
            <p:cNvPr id="218" name="Straight Connector 217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E88651">
                  <a:lumMod val="40000"/>
                  <a:lumOff val="60000"/>
                </a:srgbClr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74" name="Group 99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259" name="Rectangle 258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FCEDE4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53" name="Straight Connector 352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88651">
                    <a:lumMod val="40000"/>
                    <a:lumOff val="60000"/>
                  </a:srgbClr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88651">
                    <a:lumMod val="40000"/>
                    <a:lumOff val="60000"/>
                  </a:srgbClr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88651">
                    <a:lumMod val="40000"/>
                    <a:lumOff val="60000"/>
                  </a:srgbClr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</p:cSld>
  <p:clrMapOvr>
    <a:masterClrMapping/>
  </p:clrMapOvr>
  <p:transition advTm="3129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 animBg="1"/>
      <p:bldP spid="221" grpId="0" animBg="1"/>
      <p:bldP spid="221" grpId="1" animBg="1"/>
      <p:bldP spid="223" grpId="0" animBg="1"/>
      <p:bldP spid="223" grpId="1" animBg="1"/>
      <p:bldP spid="226" grpId="0" animBg="1"/>
      <p:bldP spid="226" grpId="1" animBg="1"/>
      <p:bldP spid="229" grpId="0" animBg="1"/>
      <p:bldP spid="229" grpId="1" animBg="1"/>
      <p:bldP spid="335" grpId="0" animBg="1"/>
      <p:bldP spid="356" grpId="0" animBg="1"/>
      <p:bldP spid="358" grpId="0" animBg="1"/>
      <p:bldP spid="362" grpId="0" animBg="1"/>
      <p:bldP spid="364" grpId="0" animBg="1"/>
      <p:bldP spid="36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 – </a:t>
            </a:r>
            <a:r>
              <a:rPr lang="en-US" sz="3100" dirty="0" smtClean="0"/>
              <a:t>Datasets and Evaluation Metrics</a:t>
            </a:r>
            <a:endParaRPr lang="en-US" sz="3100" dirty="0"/>
          </a:p>
        </p:txBody>
      </p:sp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4800600" y="1219200"/>
            <a:ext cx="3886200" cy="4906963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sz="1800" dirty="0" smtClean="0"/>
              <a:t>Area Overlap (AO):</a:t>
            </a:r>
          </a:p>
          <a:p>
            <a:endParaRPr lang="en-US" dirty="0" smtClean="0"/>
          </a:p>
          <a:p>
            <a:r>
              <a:rPr lang="en-US" sz="2000" dirty="0" smtClean="0"/>
              <a:t>Distance </a:t>
            </a:r>
            <a:r>
              <a:rPr lang="en-US" sz="2000" dirty="0" err="1" smtClean="0"/>
              <a:t>b.w</a:t>
            </a:r>
            <a:r>
              <a:rPr lang="en-US" sz="2000" dirty="0" smtClean="0"/>
              <a:t> </a:t>
            </a:r>
            <a:r>
              <a:rPr lang="en-US" sz="2000" dirty="0" err="1" smtClean="0"/>
              <a:t>Centroids</a:t>
            </a:r>
            <a:r>
              <a:rPr lang="en-US" sz="2000" dirty="0" smtClean="0"/>
              <a:t> (DC):</a:t>
            </a:r>
          </a:p>
          <a:p>
            <a:endParaRPr lang="en-US" dirty="0" smtClean="0"/>
          </a:p>
          <a:p>
            <a:r>
              <a:rPr lang="en-US" sz="2000" dirty="0" smtClean="0"/>
              <a:t>Tracking Evaluation Measure (Harmonic Mean of AO &amp; DC )</a:t>
            </a:r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4294967295"/>
          </p:nvPr>
        </p:nvSpPr>
        <p:spPr>
          <a:xfrm>
            <a:off x="4953000" y="1219200"/>
            <a:ext cx="4041775" cy="715963"/>
          </a:xfrm>
        </p:spPr>
        <p:txBody>
          <a:bodyPr/>
          <a:lstStyle/>
          <a:p>
            <a:r>
              <a:rPr lang="en-US" dirty="0" smtClean="0"/>
              <a:t>Evaluation Metrics</a:t>
            </a:r>
            <a:endParaRPr lang="en-US" dirty="0"/>
          </a:p>
        </p:txBody>
      </p:sp>
      <p:sp>
        <p:nvSpPr>
          <p:cNvPr id="56325" name="Rectangle 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6326" name="Rectangle 6"/>
          <p:cNvSpPr>
            <a:spLocks noChangeArrowheads="1"/>
          </p:cNvSpPr>
          <p:nvPr/>
        </p:nvSpPr>
        <p:spPr bwMode="auto">
          <a:xfrm>
            <a:off x="0" y="914401"/>
            <a:ext cx="22313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6327" name="Rectangle 7"/>
          <p:cNvSpPr>
            <a:spLocks noChangeArrowheads="1"/>
          </p:cNvSpPr>
          <p:nvPr/>
        </p:nvSpPr>
        <p:spPr bwMode="auto">
          <a:xfrm>
            <a:off x="0" y="1828801"/>
            <a:ext cx="30008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6328" name="Rectangle 8"/>
          <p:cNvSpPr>
            <a:spLocks noChangeArrowheads="1"/>
          </p:cNvSpPr>
          <p:nvPr/>
        </p:nvSpPr>
        <p:spPr bwMode="auto">
          <a:xfrm>
            <a:off x="0" y="2743201"/>
            <a:ext cx="22313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6329" name="Rectangle 9"/>
          <p:cNvSpPr>
            <a:spLocks noChangeArrowheads="1"/>
          </p:cNvSpPr>
          <p:nvPr/>
        </p:nvSpPr>
        <p:spPr bwMode="auto">
          <a:xfrm>
            <a:off x="0" y="3657600"/>
            <a:ext cx="21672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1219200"/>
            <a:ext cx="4032874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2895600"/>
            <a:ext cx="4072666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1000" y="4724400"/>
            <a:ext cx="4038600" cy="1045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Rectangle 28"/>
          <p:cNvSpPr/>
          <p:nvPr/>
        </p:nvSpPr>
        <p:spPr>
          <a:xfrm>
            <a:off x="304800" y="2286000"/>
            <a:ext cx="396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 err="1" smtClean="0"/>
              <a:t>DataSet</a:t>
            </a:r>
            <a:r>
              <a:rPr lang="en-US" b="1" dirty="0" smtClean="0"/>
              <a:t> 1 </a:t>
            </a:r>
            <a:r>
              <a:rPr lang="en-US" sz="1400" dirty="0" smtClean="0"/>
              <a:t>(Collected at CUbiC) : Plain Background; Static Camera; 320x240 resolution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57200" y="3962400"/>
            <a:ext cx="38100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 err="1" smtClean="0"/>
              <a:t>DataSet</a:t>
            </a:r>
            <a:r>
              <a:rPr lang="en-US" b="1" dirty="0" smtClean="0"/>
              <a:t> 2  </a:t>
            </a:r>
            <a:r>
              <a:rPr lang="en-US" sz="1400" dirty="0" smtClean="0"/>
              <a:t>(CASIA Gait Dataset B with subject approaching the camera) : Slightly cluttered Background; Static Camera; 320x240 resolution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09600" y="5715000"/>
            <a:ext cx="3810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 err="1" smtClean="0"/>
              <a:t>DataSet</a:t>
            </a:r>
            <a:r>
              <a:rPr lang="en-US" b="1" dirty="0" smtClean="0"/>
              <a:t> 3 </a:t>
            </a:r>
            <a:r>
              <a:rPr lang="en-US" sz="1400" dirty="0" smtClean="0"/>
              <a:t>(Collected at CUbiC) : Cluttered Background;  Mobile Camera; 320x240 resolution</a:t>
            </a:r>
            <a:endParaRPr lang="en-US" dirty="0"/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5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60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3714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      </a:t>
            </a:r>
            <a:r>
              <a:rPr kumimoji="0" lang="en-US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graphicFrame>
        <p:nvGraphicFramePr>
          <p:cNvPr id="44" name="Object 43"/>
          <p:cNvGraphicFramePr>
            <a:graphicFrameLocks noChangeAspect="1"/>
          </p:cNvGraphicFramePr>
          <p:nvPr/>
        </p:nvGraphicFramePr>
        <p:xfrm>
          <a:off x="5410200" y="2057400"/>
          <a:ext cx="2751138" cy="660400"/>
        </p:xfrm>
        <a:graphic>
          <a:graphicData uri="http://schemas.openxmlformats.org/presentationml/2006/ole">
            <p:oleObj spid="_x0000_s1026" name="Equation" r:id="rId7" imgW="2222280" imgH="533160" progId="Equation.3">
              <p:embed/>
            </p:oleObj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/>
        </p:nvGraphicFramePr>
        <p:xfrm>
          <a:off x="5302624" y="3048000"/>
          <a:ext cx="3231776" cy="533400"/>
        </p:xfrm>
        <a:graphic>
          <a:graphicData uri="http://schemas.openxmlformats.org/presentationml/2006/ole">
            <p:oleObj spid="_x0000_s1027" name="Equation" r:id="rId8" imgW="2616120" imgH="431640" progId="Equation.3">
              <p:embed/>
            </p:oleObj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/>
        </p:nvGraphicFramePr>
        <p:xfrm>
          <a:off x="5638800" y="4267200"/>
          <a:ext cx="2202873" cy="685800"/>
        </p:xfrm>
        <a:graphic>
          <a:graphicData uri="http://schemas.openxmlformats.org/presentationml/2006/ole">
            <p:oleObj spid="_x0000_s1028" name="Equation" r:id="rId9" imgW="1346040" imgH="419040" progId="Equation.3">
              <p:embed/>
            </p:oleObj>
          </a:graphicData>
        </a:graphic>
      </p:graphicFrame>
    </p:spTree>
  </p:cSld>
  <p:clrMapOvr>
    <a:masterClrMapping/>
  </p:clrMapOvr>
  <p:transition advTm="3223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uild="p"/>
      <p:bldP spid="40" grpId="0" build="p"/>
      <p:bldP spid="29" grpId="0"/>
      <p:bldP spid="36" grpId="0"/>
      <p:bldP spid="3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8"/>
  <p:tag name="MMPROD_UIDATA" val="&lt;database version=&quot;6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Enriching the Lives of Individuals &amp;#x0D;&amp;#x0A;with Disabilities through &amp;#x0D;&amp;#x0A;Human-Centered Multimedia Computing &amp;quot;&quot;/&gt;&lt;property id=&quot;20307&quot; value=&quot;258&quot;/&gt;&lt;/object&gt;&lt;object type=&quot;3&quot; unique_id=&quot;10005&quot;&gt;&lt;property id=&quot;20148&quot; value=&quot;5&quot;/&gt;&lt;property id=&quot;20300&quot; value=&quot;Slide 2 - &amp;quot;Human-Centered Multimedia Computing: What is it?&amp;quot;&quot;/&gt;&lt;property id=&quot;20307&quot; value=&quot;293&quot;/&gt;&lt;/object&gt;&lt;object type=&quot;3&quot; unique_id=&quot;10006&quot;&gt;&lt;property id=&quot;20148&quot; value=&quot;5&quot;/&gt;&lt;property id=&quot;20300&quot; value=&quot;Slide 3 - &amp;quot;“Human-Centeredness”&amp;quot;&quot;/&gt;&lt;property id=&quot;20307&quot; value=&quot;294&quot;/&gt;&lt;/object&gt;&lt;object type=&quot;3&quot; unique_id=&quot;10007&quot;&gt;&lt;property id=&quot;20148&quot; value=&quot;5&quot;/&gt;&lt;property id=&quot;20300&quot; value=&quot;Slide 4 - &amp;quot;Human-Centeredness: Our Approach&amp;quot;&quot;/&gt;&lt;property id=&quot;20307&quot; value=&quot;297&quot;/&gt;&lt;/object&gt;&lt;object type=&quot;3&quot; unique_id=&quot;10008&quot;&gt;&lt;property id=&quot;20148&quot; value=&quot;5&quot;/&gt;&lt;property id=&quot;20300&quot; value=&quot;Slide 5 - &amp;quot;Disability: Understanding the Term&amp;quot;&quot;/&gt;&lt;property id=&quot;20307&quot; value=&quot;298&quot;/&gt;&lt;/object&gt;&lt;object type=&quot;3&quot; unique_id=&quot;10009&quot;&gt;&lt;property id=&quot;20148&quot; value=&quot;5&quot;/&gt;&lt;property id=&quot;20300&quot; value=&quot;Slide 6 - &amp;quot;Levels of Disability: Examples&amp;quot;&quot;/&gt;&lt;property id=&quot;20307&quot; value=&quot;308&quot;/&gt;&lt;/object&gt;&lt;object type=&quot;3&quot; unique_id=&quot;10010&quot;&gt;&lt;property id=&quot;20148&quot; value=&quot;5&quot;/&gt;&lt;property id=&quot;20300&quot; value=&quot;Slide 7 - &amp;quot;Human-Centered Multimedia Design: &amp;#x0D;&amp;#x0A;Explicit and Implicit Needs&amp;quot;&quot;/&gt;&lt;property id=&quot;20307&quot; value=&quot;295&quot;/&gt;&lt;/object&gt;&lt;object type=&quot;3&quot; unique_id=&quot;10011&quot;&gt;&lt;property id=&quot;20148&quot; value=&quot;5&quot;/&gt;&lt;property id=&quot;20300&quot; value=&quot;Slide 8 - &amp;quot;Broader Impact&amp;quot;&quot;/&gt;&lt;property id=&quot;20307&quot; value=&quot;309&quot;/&gt;&lt;/object&gt;&lt;object type=&quot;3&quot; unique_id=&quot;10012&quot;&gt;&lt;property id=&quot;20148&quot; value=&quot;5&quot;/&gt;&lt;property id=&quot;20300&quot; value=&quot;Slide 9 - &amp;quot;Focus&amp;quot;&quot;/&gt;&lt;property id=&quot;20307&quot; value=&quot;329&quot;/&gt;&lt;/object&gt;&lt;object type=&quot;3&quot; unique_id=&quot;10013&quot;&gt;&lt;property id=&quot;20148&quot; value=&quot;5&quot;/&gt;&lt;property id=&quot;20300&quot; value=&quot;Slide 10 - &amp;quot;Collaborators&amp;quot;&quot;/&gt;&lt;property id=&quot;20307&quot; value=&quot;330&quot;/&gt;&lt;/object&gt;&lt;object type=&quot;3&quot; unique_id=&quot;10014&quot;&gt;&lt;property id=&quot;20148&quot; value=&quot;5&quot;/&gt;&lt;property id=&quot;20300&quot; value=&quot;Slide 11 - &amp;quot;Assistive and Rehabilitative Technologies&amp;quot;&quot;/&gt;&lt;property id=&quot;20307&quot; value=&quot;317&quot;/&gt;&lt;/object&gt;&lt;object type=&quot;3&quot; unique_id=&quot;10015&quot;&gt;&lt;property id=&quot;20148&quot; value=&quot;5&quot;/&gt;&lt;property id=&quot;20300&quot; value=&quot;Slide 12 - &amp;quot;iCARE Reader&amp;quot;&quot;/&gt;&lt;property id=&quot;20307&quot; value=&quot;318&quot;/&gt;&lt;/object&gt;&lt;object type=&quot;3&quot; unique_id=&quot;10016&quot;&gt;&lt;property id=&quot;20148&quot; value=&quot;5&quot;/&gt;&lt;property id=&quot;20300&quot; value=&quot;Slide 13 - &amp;quot;NoteTaker: A Note Taking assistive device&amp;quot;&quot;/&gt;&lt;property id=&quot;20307&quot; value=&quot;325&quot;/&gt;&lt;/object&gt;&lt;object type=&quot;3&quot; unique_id=&quot;10017&quot;&gt;&lt;property id=&quot;20148&quot; value=&quot;5&quot;/&gt;&lt;property id=&quot;20300&quot; value=&quot;Slide 14 - &amp;quot;Non verbal Skills&amp;quot;&quot;/&gt;&lt;property id=&quot;20307&quot; value=&quot;331&quot;/&gt;&lt;/object&gt;&lt;object type=&quot;3&quot; unique_id=&quot;10018&quot;&gt;&lt;property id=&quot;20148&quot; value=&quot;5&quot;/&gt;&lt;property id=&quot;20300&quot; value=&quot;Slide 15 - &amp;quot;Non Verbal Cues&amp;quot;&quot;/&gt;&lt;property id=&quot;20307&quot; value=&quot;332&quot;/&gt;&lt;/object&gt;&lt;object type=&quot;3&quot; unique_id=&quot;10019&quot;&gt;&lt;property id=&quot;20148&quot; value=&quot;5&quot;/&gt;&lt;property id=&quot;20300&quot; value=&quot;Slide 16 - &amp;quot;Target Population &amp;quot;&quot;/&gt;&lt;property id=&quot;20307&quot; value=&quot;333&quot;/&gt;&lt;/object&gt;&lt;object type=&quot;3&quot; unique_id=&quot;10020&quot;&gt;&lt;property id=&quot;20148&quot; value=&quot;5&quot;/&gt;&lt;property id=&quot;20300&quot; value=&quot;Slide 17 - &amp;quot;Sensing Technologies&amp;quot;&quot;/&gt;&lt;property id=&quot;20307&quot; value=&quot;334&quot;/&gt;&lt;/object&gt;&lt;object type=&quot;3&quot; unique_id=&quot;10021&quot;&gt;&lt;property id=&quot;20148&quot; value=&quot;5&quot;/&gt;&lt;property id=&quot;20300&quot; value=&quot;Slide 18&quot;/&gt;&lt;property id=&quot;20307&quot; value=&quot;335&quot;/&gt;&lt;/object&gt;&lt;object type=&quot;3&quot; unique_id=&quot;10022&quot;&gt;&lt;property id=&quot;20148&quot; value=&quot;5&quot;/&gt;&lt;property id=&quot;20300&quot; value=&quot;Slide 19 - &amp;quot;Tracking people using Structured Mode Searching Particle Fileter (SMSPF)&amp;quot;&quot;/&gt;&lt;property id=&quot;20307&quot; value=&quot;336&quot;/&gt;&lt;/object&gt;&lt;object type=&quot;3&quot; unique_id=&quot;10023&quot;&gt;&lt;property id=&quot;20148&quot; value=&quot;5&quot;/&gt;&lt;property id=&quot;20300&quot; value=&quot;Slide 20 - &amp;quot;Results – Datasets and Evaluation Metrics&amp;quot;&quot;/&gt;&lt;property id=&quot;20307&quot; value=&quot;337&quot;/&gt;&lt;/object&gt;&lt;object type=&quot;3&quot; unique_id=&quot;10024&quot;&gt;&lt;property id=&quot;20148&quot; value=&quot;5&quot;/&gt;&lt;property id=&quot;20300&quot; value=&quot;Slide 21 - &amp;quot;Results – Example Dataset&amp;quot;&quot;/&gt;&lt;property id=&quot;20307&quot; value=&quot;338&quot;/&gt;&lt;/object&gt;&lt;object type=&quot;3&quot; unique_id=&quot;10025&quot;&gt;&lt;property id=&quot;20148&quot; value=&quot;5&quot;/&gt;&lt;property id=&quot;20300&quot; value=&quot;Slide 22 - &amp;quot;Head Pose Estimation&amp;quot;&quot;/&gt;&lt;property id=&quot;20307&quot; value=&quot;343&quot;/&gt;&lt;/object&gt;&lt;object type=&quot;3&quot; unique_id=&quot;10026&quot;&gt;&lt;property id=&quot;20148&quot; value=&quot;5&quot;/&gt;&lt;property id=&quot;20300&quot; value=&quot;Slide 23 - &amp;quot;Haptic Communication of Interpersonal Direction &amp;amp; Distance&amp;quot;&quot;/&gt;&lt;property id=&quot;20307&quot; value=&quot;313&quot;/&gt;&lt;/object&gt;&lt;object type=&quot;3&quot; unique_id=&quot;10027&quot;&gt;&lt;property id=&quot;20148&quot; value=&quot;5&quot;/&gt;&lt;property id=&quot;20300&quot; value=&quot;Slide 24 - &amp;quot;Haptic Communication of Facial Expressions&amp;quot;&quot;/&gt;&lt;property id=&quot;20307&quot; value=&quot;314&quot;/&gt;&lt;/object&gt;&lt;object type=&quot;3&quot; unique_id=&quot;10028&quot;&gt;&lt;property id=&quot;20148&quot; value=&quot;5&quot;/&gt;&lt;property id=&quot;20300&quot; value=&quot;Slide 25 - &amp;quot;Non-Verbal Cues for Future Work&amp;quot;&quot;/&gt;&lt;property id=&quot;20307&quot; value=&quot;315&quot;/&gt;&lt;/object&gt;&lt;object type=&quot;3&quot; unique_id=&quot;10029&quot;&gt;&lt;property id=&quot;20148&quot; value=&quot;5&quot;/&gt;&lt;property id=&quot;20300&quot; value=&quot;Slide 26 - &amp;quot;Haptic Perception of Color&amp;quot;&quot;/&gt;&lt;property id=&quot;20307&quot; value=&quot;316&quot;/&gt;&lt;/object&gt;&lt;object type=&quot;3&quot; unique_id=&quot;10030&quot;&gt;&lt;property id=&quot;20148&quot; value=&quot;5&quot;/&gt;&lt;property id=&quot;20300&quot; value=&quot;Slide 27 - &amp;quot;Cognitive Assistance for Alzheimer’s Care&amp;quot;&quot;/&gt;&lt;property id=&quot;20307&quot; value=&quot;320&quot;/&gt;&lt;/object&gt;&lt;object type=&quot;3&quot; unique_id=&quot;10031&quot;&gt;&lt;property id=&quot;20148&quot; value=&quot;5&quot;/&gt;&lt;property id=&quot;20300&quot; value=&quot;Slide 28 - &amp;quot;Complex Activity Gesture Recognition&amp;quot;&quot;/&gt;&lt;property id=&quot;20307&quot; value=&quot;321&quot;/&gt;&lt;/object&gt;&lt;object type=&quot;3&quot; unique_id=&quot;10032&quot;&gt;&lt;property id=&quot;20148&quot; value=&quot;5&quot;/&gt;&lt;property id=&quot;20300&quot; value=&quot;Slide 29 - &amp;quot;Healthcare Technologies&amp;quot;&quot;/&gt;&lt;property id=&quot;20307&quot; value=&quot;322&quot;/&gt;&lt;/object&gt;&lt;object type=&quot;3&quot; unique_id=&quot;10033&quot;&gt;&lt;property id=&quot;20148&quot; value=&quot;5&quot;/&gt;&lt;property id=&quot;20300&quot; value=&quot;Slide 30 - &amp;quot;Assessment of  Fatigue During Functional Activity&amp;quot;&quot;/&gt;&lt;property id=&quot;20307&quot; value=&quot;324&quot;/&gt;&lt;/object&gt;&lt;object type=&quot;3&quot; unique_id=&quot;10034&quot;&gt;&lt;property id=&quot;20148&quot; value=&quot;5&quot;/&gt;&lt;property id=&quot;20300&quot; value=&quot;Slide 31 - &amp;quot;Monitoring Ambulatory State for Fall Detection&amp;quot;&quot;/&gt;&lt;property id=&quot;20307&quot; value=&quot;323&quot;/&gt;&lt;/object&gt;&lt;object type=&quot;3&quot; unique_id=&quot;10035&quot;&gt;&lt;property id=&quot;20148&quot; value=&quot;5&quot;/&gt;&lt;property id=&quot;20300&quot; value=&quot;Slide 32 - &amp;quot;Monitoring Ambulatory State for Fall Detection&amp;quot;&quot;/&gt;&lt;property id=&quot;20307&quot; value=&quot;340&quot;/&gt;&lt;/object&gt;&lt;object type=&quot;3&quot; unique_id=&quot;10036&quot;&gt;&lt;property id=&quot;20148&quot; value=&quot;5&quot;/&gt;&lt;property id=&quot;20300&quot; value=&quot;Slide 33 - &amp;quot;Monitoring Ambulatory State for Fall Detection&amp;quot;&quot;/&gt;&lt;property id=&quot;20307&quot; value=&quot;341&quot;/&gt;&lt;/object&gt;&lt;object type=&quot;3&quot; unique_id=&quot;10037&quot;&gt;&lt;property id=&quot;20148&quot; value=&quot;5&quot;/&gt;&lt;property id=&quot;20300&quot; value=&quot;Slide 34 - &amp;quot;Using eye tracking to train radiologists&amp;quot;&quot;/&gt;&lt;property id=&quot;20307&quot; value=&quot;326&quot;/&gt;&lt;/object&gt;&lt;object type=&quot;3&quot; unique_id=&quot;10038&quot;&gt;&lt;property id=&quot;20148&quot; value=&quot;5&quot;/&gt;&lt;property id=&quot;20300&quot; value=&quot;Slide 35 - &amp;quot;Learning from Eye Gaze Tracking &amp;quot;&quot;/&gt;&lt;property id=&quot;20307&quot; value=&quot;327&quot;/&gt;&lt;/object&gt;&lt;object type=&quot;3&quot; unique_id=&quot;10039&quot;&gt;&lt;property id=&quot;20148&quot; value=&quot;5&quot;/&gt;&lt;property id=&quot;20300&quot; value=&quot;Slide 36 - &amp;quot;Implicit versus Explicit visual processing &amp;quot;&quot;/&gt;&lt;property id=&quot;20307&quot; value=&quot;328&quot;/&gt;&lt;/object&gt;&lt;object type=&quot;3&quot; unique_id=&quot;10040&quot;&gt;&lt;property id=&quot;20148&quot; value=&quot;5&quot;/&gt;&lt;property id=&quot;20300&quot; value=&quot;Slide 37 - &amp;quot;Cognitive Support in Clinical Decision-Making&amp;quot;&quot;/&gt;&lt;property id=&quot;20307&quot; value=&quot;310&quot;/&gt;&lt;/object&gt;&lt;object type=&quot;3&quot; unique_id=&quot;10041&quot;&gt;&lt;property id=&quot;20148&quot; value=&quot;5&quot;/&gt;&lt;property id=&quot;20300&quot; value=&quot;Slide 38 - &amp;quot;Cardiac Decision Support&amp;quot;&quot;/&gt;&lt;property id=&quot;20307&quot; value=&quot;312&quot;/&gt;&lt;/object&gt;&lt;object type=&quot;3&quot; unique_id=&quot;10042&quot;&gt;&lt;property id=&quot;20148&quot; value=&quot;5&quot;/&gt;&lt;property id=&quot;20300&quot; value=&quot;Slide 39 - &amp;quot;CUbiC: Enriching Lives through HCMC&amp;quot;&quot;/&gt;&lt;property id=&quot;20307&quot; value=&quot;339&quot;/&gt;&lt;/object&gt;&lt;/object&gt;&lt;/object&gt;&lt;/database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0.3|0.2|0.4|0.5|0.6|0.5|0.8|0.3|0.6"/>
</p:tagLst>
</file>

<file path=ppt/theme/theme1.xml><?xml version="1.0" encoding="utf-8"?>
<a:theme xmlns:a="http://schemas.openxmlformats.org/drawingml/2006/main" name="CUbiC Template (Fall 2009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CUbiC Template (Fall 2009)</Template>
  <TotalTime>8032</TotalTime>
  <Words>515</Words>
  <Application>Microsoft Office PowerPoint</Application>
  <PresentationFormat>On-screen Show (4:3)</PresentationFormat>
  <Paragraphs>170</Paragraphs>
  <Slides>10</Slides>
  <Notes>5</Notes>
  <HiddenSlides>0</HiddenSlides>
  <MMClips>2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CUbiC Template (Fall 2009)</vt:lpstr>
      <vt:lpstr>Equation</vt:lpstr>
      <vt:lpstr>Social Interaction Assistant  An Assistive and Rehabilitative Technology to Enrich the Social Interactions for Individuals who are Blind and Visually Impaired</vt:lpstr>
      <vt:lpstr>Importance of Social Skills</vt:lpstr>
      <vt:lpstr>Non Verbal Cues</vt:lpstr>
      <vt:lpstr>Visual Non-Verbal Cues in Communication</vt:lpstr>
      <vt:lpstr>Self-Report Importance of Non-Verbal Cues</vt:lpstr>
      <vt:lpstr>Slide 6</vt:lpstr>
      <vt:lpstr>Sensing Technologies</vt:lpstr>
      <vt:lpstr>Algorithmic Details 1: Tracking people using Structured Mode Searching Particle Fileter (SMSPF)</vt:lpstr>
      <vt:lpstr>Results – Datasets and Evaluation Metrics</vt:lpstr>
      <vt:lpstr>Results – Example Dataset</vt:lpstr>
    </vt:vector>
  </TitlesOfParts>
  <Company>ASU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FaceProcessing</dc:creator>
  <cp:lastModifiedBy>Sreekar Krishna</cp:lastModifiedBy>
  <cp:revision>546</cp:revision>
  <dcterms:created xsi:type="dcterms:W3CDTF">2009-10-07T04:34:59Z</dcterms:created>
  <dcterms:modified xsi:type="dcterms:W3CDTF">2009-12-08T05:22:12Z</dcterms:modified>
</cp:coreProperties>
</file>